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3" r:id="rId6"/>
    <p:sldId id="260" r:id="rId7"/>
    <p:sldId id="261" r:id="rId8"/>
    <p:sldId id="262" r:id="rId9"/>
    <p:sldId id="279" r:id="rId10"/>
    <p:sldId id="265" r:id="rId11"/>
    <p:sldId id="271" r:id="rId12"/>
    <p:sldId id="275" r:id="rId13"/>
    <p:sldId id="264" r:id="rId14"/>
    <p:sldId id="276" r:id="rId15"/>
    <p:sldId id="277" r:id="rId16"/>
    <p:sldId id="268" r:id="rId17"/>
    <p:sldId id="278" r:id="rId18"/>
    <p:sldId id="273" r:id="rId19"/>
    <p:sldId id="274" r:id="rId20"/>
    <p:sldId id="272" r:id="rId21"/>
    <p:sldId id="267" r:id="rId22"/>
    <p:sldId id="270" r:id="rId23"/>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68" autoAdjust="0"/>
    <p:restoredTop sz="94660"/>
  </p:normalViewPr>
  <p:slideViewPr>
    <p:cSldViewPr>
      <p:cViewPr varScale="1">
        <p:scale>
          <a:sx n="67" d="100"/>
          <a:sy n="67" d="100"/>
        </p:scale>
        <p:origin x="1206"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77E55D48-19AB-4332-BA68-6932A6142B87}" type="datetimeFigureOut">
              <a:rPr lang="en-IN" smtClean="0"/>
              <a:t>03-06-2024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F0E054C-E193-4890-9EF7-51A0D9F4830C}" type="slidenum">
              <a:rPr lang="en-IN" smtClean="0"/>
              <a:t>‹#›</a:t>
            </a:fld>
            <a:endParaRPr lang="en-IN"/>
          </a:p>
        </p:txBody>
      </p:sp>
    </p:spTree>
    <p:extLst>
      <p:ext uri="{BB962C8B-B14F-4D97-AF65-F5344CB8AC3E}">
        <p14:creationId xmlns:p14="http://schemas.microsoft.com/office/powerpoint/2010/main" val="2567716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0E054C-E193-4890-9EF7-51A0D9F4830C}" type="slidenum">
              <a:rPr lang="en-IN" smtClean="0"/>
              <a:t>1</a:t>
            </a:fld>
            <a:endParaRPr lang="en-IN"/>
          </a:p>
        </p:txBody>
      </p:sp>
    </p:spTree>
    <p:extLst>
      <p:ext uri="{BB962C8B-B14F-4D97-AF65-F5344CB8AC3E}">
        <p14:creationId xmlns:p14="http://schemas.microsoft.com/office/powerpoint/2010/main" val="1590654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950" b="0" i="0">
                <a:solidFill>
                  <a:srgbClr val="FCFCFC"/>
                </a:solidFill>
                <a:latin typeface="Microsoft YaHei UI Light"/>
                <a:cs typeface="Microsoft YaHei UI Ligh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1800" b="0" i="0">
                <a:solidFill>
                  <a:schemeClr val="bg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50" b="0" i="0">
                <a:solidFill>
                  <a:srgbClr val="FCFCFC"/>
                </a:solidFill>
                <a:latin typeface="Microsoft YaHei UI Light"/>
                <a:cs typeface="Microsoft YaHei UI Light"/>
              </a:defRPr>
            </a:lvl1pPr>
          </a:lstStyle>
          <a:p>
            <a:endParaRPr/>
          </a:p>
        </p:txBody>
      </p:sp>
      <p:sp>
        <p:nvSpPr>
          <p:cNvPr id="3" name="Holder 3"/>
          <p:cNvSpPr>
            <a:spLocks noGrp="1"/>
          </p:cNvSpPr>
          <p:nvPr>
            <p:ph type="body" idx="1"/>
          </p:nvPr>
        </p:nvSpPr>
        <p:spPr/>
        <p:txBody>
          <a:bodyPr lIns="0" tIns="0" rIns="0" bIns="0"/>
          <a:lstStyle>
            <a:lvl1pPr>
              <a:defRPr sz="1800" b="0" i="0">
                <a:solidFill>
                  <a:schemeClr val="bg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50" b="0" i="0">
                <a:solidFill>
                  <a:srgbClr val="FCFCFC"/>
                </a:solidFill>
                <a:latin typeface="Microsoft YaHei UI Light"/>
                <a:cs typeface="Microsoft YaHei U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6/3/2024</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50" b="0" i="0">
                <a:solidFill>
                  <a:srgbClr val="FCFCFC"/>
                </a:solidFill>
                <a:latin typeface="Microsoft YaHei UI Light"/>
                <a:cs typeface="Microsoft YaHei U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6/3/2024</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6/3/2024</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1F1F1F"/>
          </a:solidFill>
        </p:spPr>
        <p:txBody>
          <a:bodyPr wrap="square" lIns="0" tIns="0" rIns="0" bIns="0" rtlCol="0"/>
          <a:lstStyle/>
          <a:p>
            <a:endParaRPr dirty="0"/>
          </a:p>
        </p:txBody>
      </p:sp>
      <p:pic>
        <p:nvPicPr>
          <p:cNvPr id="17" name="bg object 17"/>
          <p:cNvPicPr/>
          <p:nvPr/>
        </p:nvPicPr>
        <p:blipFill>
          <a:blip r:embed="rId7" cstate="print"/>
          <a:stretch>
            <a:fillRect/>
          </a:stretch>
        </p:blipFill>
        <p:spPr>
          <a:xfrm>
            <a:off x="0" y="0"/>
            <a:ext cx="12191999" cy="2181225"/>
          </a:xfrm>
          <a:prstGeom prst="rect">
            <a:avLst/>
          </a:prstGeom>
        </p:spPr>
      </p:pic>
      <p:sp>
        <p:nvSpPr>
          <p:cNvPr id="18" name="bg object 18"/>
          <p:cNvSpPr/>
          <p:nvPr/>
        </p:nvSpPr>
        <p:spPr>
          <a:xfrm>
            <a:off x="4763" y="4825"/>
            <a:ext cx="12187555" cy="2181225"/>
          </a:xfrm>
          <a:custGeom>
            <a:avLst/>
            <a:gdLst/>
            <a:ahLst/>
            <a:cxnLst/>
            <a:rect l="l" t="t" r="r" b="b"/>
            <a:pathLst>
              <a:path w="12187555" h="2181225">
                <a:moveTo>
                  <a:pt x="12187236" y="0"/>
                </a:moveTo>
                <a:lnTo>
                  <a:pt x="0" y="0"/>
                </a:lnTo>
                <a:lnTo>
                  <a:pt x="0" y="1883156"/>
                </a:lnTo>
                <a:lnTo>
                  <a:pt x="1995994" y="1883156"/>
                </a:lnTo>
                <a:lnTo>
                  <a:pt x="2377121" y="2168271"/>
                </a:lnTo>
                <a:lnTo>
                  <a:pt x="2385503" y="2171446"/>
                </a:lnTo>
                <a:lnTo>
                  <a:pt x="2398203" y="2176272"/>
                </a:lnTo>
                <a:lnTo>
                  <a:pt x="2410903" y="2180971"/>
                </a:lnTo>
                <a:lnTo>
                  <a:pt x="2421571" y="2180971"/>
                </a:lnTo>
                <a:lnTo>
                  <a:pt x="2434271" y="2180971"/>
                </a:lnTo>
                <a:lnTo>
                  <a:pt x="2444812" y="2176272"/>
                </a:lnTo>
                <a:lnTo>
                  <a:pt x="2457512" y="2171446"/>
                </a:lnTo>
                <a:lnTo>
                  <a:pt x="2466021" y="2168271"/>
                </a:lnTo>
                <a:lnTo>
                  <a:pt x="2847021" y="1883156"/>
                </a:lnTo>
                <a:lnTo>
                  <a:pt x="12187236" y="1883156"/>
                </a:lnTo>
              </a:path>
            </a:pathLst>
          </a:custGeom>
          <a:ln w="9144">
            <a:solidFill>
              <a:srgbClr val="EE395E"/>
            </a:solidFill>
          </a:ln>
        </p:spPr>
        <p:txBody>
          <a:bodyPr wrap="square" lIns="0" tIns="0" rIns="0" bIns="0" rtlCol="0"/>
          <a:lstStyle/>
          <a:p>
            <a:endParaRPr dirty="0"/>
          </a:p>
        </p:txBody>
      </p:sp>
      <p:sp>
        <p:nvSpPr>
          <p:cNvPr id="2" name="Holder 2"/>
          <p:cNvSpPr>
            <a:spLocks noGrp="1"/>
          </p:cNvSpPr>
          <p:nvPr>
            <p:ph type="title"/>
          </p:nvPr>
        </p:nvSpPr>
        <p:spPr>
          <a:xfrm>
            <a:off x="886460" y="724280"/>
            <a:ext cx="10419079" cy="857123"/>
          </a:xfrm>
          <a:prstGeom prst="rect">
            <a:avLst/>
          </a:prstGeom>
        </p:spPr>
        <p:txBody>
          <a:bodyPr wrap="square" lIns="0" tIns="0" rIns="0" bIns="0">
            <a:spAutoFit/>
          </a:bodyPr>
          <a:lstStyle>
            <a:lvl1pPr>
              <a:defRPr sz="3950" b="0" i="0">
                <a:solidFill>
                  <a:srgbClr val="FCFCFC"/>
                </a:solidFill>
                <a:latin typeface="Microsoft YaHei UI Light"/>
                <a:cs typeface="Microsoft YaHei UI Light"/>
              </a:defRPr>
            </a:lvl1pPr>
          </a:lstStyle>
          <a:p>
            <a:endParaRPr/>
          </a:p>
        </p:txBody>
      </p:sp>
      <p:sp>
        <p:nvSpPr>
          <p:cNvPr id="3" name="Holder 3"/>
          <p:cNvSpPr>
            <a:spLocks noGrp="1"/>
          </p:cNvSpPr>
          <p:nvPr>
            <p:ph type="body" idx="1"/>
          </p:nvPr>
        </p:nvSpPr>
        <p:spPr>
          <a:xfrm>
            <a:off x="422275" y="2348166"/>
            <a:ext cx="10831830" cy="2764154"/>
          </a:xfrm>
          <a:prstGeom prst="rect">
            <a:avLst/>
          </a:prstGeom>
        </p:spPr>
        <p:txBody>
          <a:bodyPr wrap="square" lIns="0" tIns="0" rIns="0" bIns="0">
            <a:spAutoFit/>
          </a:bodyPr>
          <a:lstStyle>
            <a:lvl1pPr>
              <a:defRPr sz="1800" b="0" i="0">
                <a:solidFill>
                  <a:schemeClr val="bg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6/3/2024</a:t>
            </a:fld>
            <a:endParaRPr lang="en-US" dirty="0"/>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1F1F1F"/>
          </a:solidFill>
        </p:spPr>
        <p:txBody>
          <a:bodyPr wrap="square" lIns="0" tIns="0" rIns="0" bIns="0" rtlCol="0"/>
          <a:lstStyle/>
          <a:p>
            <a:r>
              <a:rPr lang="en-IN" dirty="0"/>
              <a:t>S</a:t>
            </a:r>
            <a:endParaRPr dirty="0"/>
          </a:p>
        </p:txBody>
      </p:sp>
      <p:grpSp>
        <p:nvGrpSpPr>
          <p:cNvPr id="3" name="object 3"/>
          <p:cNvGrpSpPr/>
          <p:nvPr/>
        </p:nvGrpSpPr>
        <p:grpSpPr>
          <a:xfrm>
            <a:off x="0" y="18891"/>
            <a:ext cx="12197080" cy="5209540"/>
            <a:chOff x="0" y="0"/>
            <a:chExt cx="12197080" cy="5209540"/>
          </a:xfrm>
        </p:grpSpPr>
        <p:pic>
          <p:nvPicPr>
            <p:cNvPr id="4" name="object 4"/>
            <p:cNvPicPr/>
            <p:nvPr/>
          </p:nvPicPr>
          <p:blipFill>
            <a:blip r:embed="rId3" cstate="print"/>
            <a:stretch>
              <a:fillRect/>
            </a:stretch>
          </p:blipFill>
          <p:spPr>
            <a:xfrm>
              <a:off x="0" y="0"/>
              <a:ext cx="12191999" cy="5200650"/>
            </a:xfrm>
            <a:prstGeom prst="rect">
              <a:avLst/>
            </a:prstGeom>
          </p:spPr>
        </p:pic>
        <p:sp>
          <p:nvSpPr>
            <p:cNvPr id="5" name="object 5"/>
            <p:cNvSpPr/>
            <p:nvPr/>
          </p:nvSpPr>
          <p:spPr>
            <a:xfrm>
              <a:off x="4763" y="4825"/>
              <a:ext cx="12187555" cy="5200015"/>
            </a:xfrm>
            <a:custGeom>
              <a:avLst/>
              <a:gdLst/>
              <a:ahLst/>
              <a:cxnLst/>
              <a:rect l="l" t="t" r="r" b="b"/>
              <a:pathLst>
                <a:path w="12187555" h="5200015">
                  <a:moveTo>
                    <a:pt x="0" y="0"/>
                  </a:moveTo>
                  <a:lnTo>
                    <a:pt x="0" y="4901692"/>
                  </a:lnTo>
                  <a:lnTo>
                    <a:pt x="1995994" y="4901692"/>
                  </a:lnTo>
                  <a:lnTo>
                    <a:pt x="2377121" y="5187442"/>
                  </a:lnTo>
                  <a:lnTo>
                    <a:pt x="2385503" y="5190617"/>
                  </a:lnTo>
                  <a:lnTo>
                    <a:pt x="2398203" y="5195316"/>
                  </a:lnTo>
                  <a:lnTo>
                    <a:pt x="2410903" y="5200015"/>
                  </a:lnTo>
                  <a:lnTo>
                    <a:pt x="2421571" y="5200015"/>
                  </a:lnTo>
                  <a:lnTo>
                    <a:pt x="2434271" y="5200015"/>
                  </a:lnTo>
                  <a:lnTo>
                    <a:pt x="2444812" y="5195316"/>
                  </a:lnTo>
                  <a:lnTo>
                    <a:pt x="2457512" y="5190617"/>
                  </a:lnTo>
                  <a:lnTo>
                    <a:pt x="2466021" y="5187442"/>
                  </a:lnTo>
                  <a:lnTo>
                    <a:pt x="2847021" y="4901692"/>
                  </a:lnTo>
                  <a:lnTo>
                    <a:pt x="12187236" y="4901692"/>
                  </a:lnTo>
                </a:path>
              </a:pathLst>
            </a:custGeom>
            <a:ln w="9144">
              <a:solidFill>
                <a:srgbClr val="EE395E"/>
              </a:solidFill>
            </a:ln>
          </p:spPr>
          <p:txBody>
            <a:bodyPr wrap="square" lIns="0" tIns="0" rIns="0" bIns="0" rtlCol="0"/>
            <a:lstStyle/>
            <a:p>
              <a:endParaRPr dirty="0"/>
            </a:p>
          </p:txBody>
        </p:sp>
      </p:grpSp>
      <p:sp>
        <p:nvSpPr>
          <p:cNvPr id="6" name="object 6"/>
          <p:cNvSpPr txBox="1">
            <a:spLocks noGrp="1"/>
          </p:cNvSpPr>
          <p:nvPr>
            <p:ph type="title"/>
          </p:nvPr>
        </p:nvSpPr>
        <p:spPr>
          <a:xfrm>
            <a:off x="886459" y="630155"/>
            <a:ext cx="10419079" cy="553548"/>
          </a:xfrm>
          <a:prstGeom prst="rect">
            <a:avLst/>
          </a:prstGeom>
        </p:spPr>
        <p:txBody>
          <a:bodyPr vert="horz" wrap="square" lIns="0" tIns="182435" rIns="0" bIns="0" rtlCol="0">
            <a:spAutoFit/>
          </a:bodyPr>
          <a:lstStyle/>
          <a:p>
            <a:pPr marL="3874135">
              <a:lnSpc>
                <a:spcPct val="100000"/>
              </a:lnSpc>
              <a:spcBef>
                <a:spcPts val="100"/>
              </a:spcBef>
            </a:pPr>
            <a:r>
              <a:rPr sz="2400" b="1" dirty="0"/>
              <a:t>PROJECT</a:t>
            </a:r>
            <a:r>
              <a:rPr sz="2400" b="1" spc="-175" dirty="0"/>
              <a:t> </a:t>
            </a:r>
            <a:r>
              <a:rPr sz="2400" b="1" spc="-10" dirty="0"/>
              <a:t>REPORT</a:t>
            </a:r>
            <a:endParaRPr sz="2400" b="1" dirty="0"/>
          </a:p>
        </p:txBody>
      </p:sp>
      <p:sp>
        <p:nvSpPr>
          <p:cNvPr id="7" name="object 7"/>
          <p:cNvSpPr txBox="1"/>
          <p:nvPr/>
        </p:nvSpPr>
        <p:spPr>
          <a:xfrm>
            <a:off x="1371600" y="1277828"/>
            <a:ext cx="9372600" cy="1708801"/>
          </a:xfrm>
          <a:prstGeom prst="rect">
            <a:avLst/>
          </a:prstGeom>
        </p:spPr>
        <p:txBody>
          <a:bodyPr vert="horz" wrap="square" lIns="0" tIns="15875" rIns="0" bIns="0" rtlCol="0">
            <a:spAutoFit/>
          </a:bodyPr>
          <a:lstStyle/>
          <a:p>
            <a:pPr algn="ctr">
              <a:lnSpc>
                <a:spcPts val="1780"/>
              </a:lnSpc>
              <a:spcBef>
                <a:spcPts val="125"/>
              </a:spcBef>
            </a:pPr>
            <a:r>
              <a:rPr sz="1550" spc="-25" dirty="0">
                <a:solidFill>
                  <a:srgbClr val="FCFCFC"/>
                </a:solidFill>
                <a:latin typeface="Microsoft YaHei UI Light"/>
                <a:cs typeface="Microsoft YaHei UI Light"/>
              </a:rPr>
              <a:t>On</a:t>
            </a:r>
            <a:endParaRPr sz="1550" dirty="0">
              <a:latin typeface="Microsoft YaHei UI Light"/>
              <a:cs typeface="Microsoft YaHei UI Light"/>
            </a:endParaRPr>
          </a:p>
          <a:p>
            <a:pPr algn="ctr">
              <a:lnSpc>
                <a:spcPts val="5680"/>
              </a:lnSpc>
            </a:pPr>
            <a:r>
              <a:rPr sz="4800" spc="-690" dirty="0">
                <a:solidFill>
                  <a:srgbClr val="E6DFEB"/>
                </a:solidFill>
                <a:latin typeface="Microsoft YaHei UI Light"/>
                <a:cs typeface="Microsoft YaHei UI Light"/>
              </a:rPr>
              <a:t>F</a:t>
            </a:r>
            <a:r>
              <a:rPr sz="4800" spc="-190" dirty="0">
                <a:solidFill>
                  <a:srgbClr val="E6DFEB"/>
                </a:solidFill>
                <a:latin typeface="Microsoft YaHei UI Light"/>
                <a:cs typeface="Microsoft YaHei UI Light"/>
              </a:rPr>
              <a:t>AK</a:t>
            </a:r>
            <a:r>
              <a:rPr sz="4800" dirty="0">
                <a:solidFill>
                  <a:srgbClr val="E6DFEB"/>
                </a:solidFill>
                <a:latin typeface="Microsoft YaHei UI Light"/>
                <a:cs typeface="Microsoft YaHei UI Light"/>
              </a:rPr>
              <a:t>E</a:t>
            </a:r>
            <a:r>
              <a:rPr sz="4800" spc="-40" dirty="0">
                <a:solidFill>
                  <a:srgbClr val="E6DFEB"/>
                </a:solidFill>
                <a:latin typeface="Microsoft YaHei UI Light"/>
                <a:cs typeface="Microsoft YaHei UI Light"/>
              </a:rPr>
              <a:t> </a:t>
            </a:r>
            <a:r>
              <a:rPr sz="4800" dirty="0">
                <a:solidFill>
                  <a:srgbClr val="E6DFEB"/>
                </a:solidFill>
                <a:latin typeface="Microsoft YaHei UI Light"/>
                <a:cs typeface="Microsoft YaHei UI Light"/>
              </a:rPr>
              <a:t>NEWS</a:t>
            </a:r>
            <a:r>
              <a:rPr sz="4800" spc="-80" dirty="0">
                <a:solidFill>
                  <a:srgbClr val="E6DFEB"/>
                </a:solidFill>
                <a:latin typeface="Microsoft YaHei UI Light"/>
                <a:cs typeface="Microsoft YaHei UI Light"/>
              </a:rPr>
              <a:t> </a:t>
            </a:r>
            <a:r>
              <a:rPr sz="4800" spc="-10" dirty="0">
                <a:solidFill>
                  <a:srgbClr val="E6DFEB"/>
                </a:solidFill>
                <a:latin typeface="Microsoft YaHei UI Light"/>
                <a:cs typeface="Microsoft YaHei UI Light"/>
              </a:rPr>
              <a:t>DETECTIO</a:t>
            </a:r>
            <a:r>
              <a:rPr sz="4800" spc="-10" dirty="0">
                <a:solidFill>
                  <a:srgbClr val="DBEDF4"/>
                </a:solidFill>
                <a:latin typeface="Microsoft YaHei UI Light"/>
                <a:cs typeface="Microsoft YaHei UI Light"/>
              </a:rPr>
              <a:t>N</a:t>
            </a:r>
            <a:r>
              <a:rPr lang="en-IN" sz="4800" spc="-10" dirty="0">
                <a:solidFill>
                  <a:srgbClr val="DBEDF4"/>
                </a:solidFill>
                <a:latin typeface="Microsoft YaHei UI Light"/>
                <a:cs typeface="Microsoft YaHei UI Light"/>
              </a:rPr>
              <a:t> SYSTEM USING MACHINE LEARNING</a:t>
            </a:r>
            <a:endParaRPr sz="4800" dirty="0">
              <a:latin typeface="Microsoft YaHei UI Light"/>
              <a:cs typeface="Microsoft YaHei UI Light"/>
            </a:endParaRPr>
          </a:p>
        </p:txBody>
      </p:sp>
      <p:sp>
        <p:nvSpPr>
          <p:cNvPr id="8" name="object 8"/>
          <p:cNvSpPr txBox="1"/>
          <p:nvPr/>
        </p:nvSpPr>
        <p:spPr>
          <a:xfrm>
            <a:off x="381000" y="5202215"/>
            <a:ext cx="11582400" cy="392415"/>
          </a:xfrm>
          <a:prstGeom prst="rect">
            <a:avLst/>
          </a:prstGeom>
        </p:spPr>
        <p:txBody>
          <a:bodyPr vert="horz" wrap="square" lIns="0" tIns="83820" rIns="0" bIns="0" rtlCol="0">
            <a:spAutoFit/>
          </a:bodyPr>
          <a:lstStyle/>
          <a:p>
            <a:pPr algn="ctr">
              <a:lnSpc>
                <a:spcPct val="100000"/>
              </a:lnSpc>
              <a:spcBef>
                <a:spcPts val="660"/>
              </a:spcBef>
            </a:pPr>
            <a:endParaRPr lang="en-IN" sz="2000" dirty="0">
              <a:latin typeface="Microsoft Sans Serif"/>
              <a:cs typeface="Microsoft Sans Serif"/>
            </a:endParaRPr>
          </a:p>
        </p:txBody>
      </p:sp>
      <p:sp>
        <p:nvSpPr>
          <p:cNvPr id="9" name="TextBox 8">
            <a:extLst>
              <a:ext uri="{FF2B5EF4-FFF2-40B4-BE49-F238E27FC236}">
                <a16:creationId xmlns:a16="http://schemas.microsoft.com/office/drawing/2014/main" id="{11600F4E-A1A8-486A-BFA0-D28D4CD45987}"/>
              </a:ext>
            </a:extLst>
          </p:cNvPr>
          <p:cNvSpPr txBox="1"/>
          <p:nvPr/>
        </p:nvSpPr>
        <p:spPr>
          <a:xfrm>
            <a:off x="228600" y="5153978"/>
            <a:ext cx="3657600" cy="1477328"/>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By-</a:t>
            </a:r>
          </a:p>
          <a:p>
            <a:r>
              <a:rPr lang="en-IN" dirty="0">
                <a:solidFill>
                  <a:schemeClr val="bg1"/>
                </a:solidFill>
                <a:latin typeface="Times New Roman" panose="02020603050405020304" pitchFamily="18" charset="0"/>
                <a:cs typeface="Times New Roman" panose="02020603050405020304" pitchFamily="18" charset="0"/>
              </a:rPr>
              <a:t>Ayush Arun (2001321550012)</a:t>
            </a:r>
          </a:p>
          <a:p>
            <a:r>
              <a:rPr lang="en-IN" dirty="0">
                <a:solidFill>
                  <a:schemeClr val="bg1"/>
                </a:solidFill>
                <a:latin typeface="Times New Roman" panose="02020603050405020304" pitchFamily="18" charset="0"/>
                <a:cs typeface="Times New Roman" panose="02020603050405020304" pitchFamily="18" charset="0"/>
              </a:rPr>
              <a:t>Ajay Saini (2001321550002)</a:t>
            </a:r>
          </a:p>
          <a:p>
            <a:r>
              <a:rPr lang="en-IN" dirty="0">
                <a:solidFill>
                  <a:schemeClr val="bg1"/>
                </a:solidFill>
                <a:latin typeface="Times New Roman" panose="02020603050405020304" pitchFamily="18" charset="0"/>
                <a:cs typeface="Times New Roman" panose="02020603050405020304" pitchFamily="18" charset="0"/>
              </a:rPr>
              <a:t>Satyendra Kumar Yadav (2001321550045)</a:t>
            </a:r>
          </a:p>
        </p:txBody>
      </p:sp>
      <p:sp>
        <p:nvSpPr>
          <p:cNvPr id="10" name="TextBox 9">
            <a:extLst>
              <a:ext uri="{FF2B5EF4-FFF2-40B4-BE49-F238E27FC236}">
                <a16:creationId xmlns:a16="http://schemas.microsoft.com/office/drawing/2014/main" id="{846B15C4-F1BA-41D0-8CCC-1DF97DDFD089}"/>
              </a:ext>
            </a:extLst>
          </p:cNvPr>
          <p:cNvSpPr txBox="1"/>
          <p:nvPr/>
        </p:nvSpPr>
        <p:spPr>
          <a:xfrm>
            <a:off x="8001000" y="5200650"/>
            <a:ext cx="3657600" cy="923330"/>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Supervisor-</a:t>
            </a:r>
          </a:p>
          <a:p>
            <a:r>
              <a:rPr lang="en-IN" dirty="0">
                <a:solidFill>
                  <a:schemeClr val="bg1"/>
                </a:solidFill>
                <a:latin typeface="Times New Roman" panose="02020603050405020304" pitchFamily="18" charset="0"/>
                <a:cs typeface="Times New Roman" panose="02020603050405020304" pitchFamily="18" charset="0"/>
              </a:rPr>
              <a:t>Dr. Shipra Srivastava</a:t>
            </a:r>
          </a:p>
          <a:p>
            <a:r>
              <a:rPr lang="en-IN" dirty="0">
                <a:solidFill>
                  <a:schemeClr val="bg1"/>
                </a:solidFill>
                <a:latin typeface="Times New Roman" panose="02020603050405020304" pitchFamily="18" charset="0"/>
                <a:cs typeface="Times New Roman" panose="02020603050405020304" pitchFamily="18" charset="0"/>
              </a:rPr>
              <a:t>Asst. Professor Cse-IoT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2924" y="552450"/>
            <a:ext cx="6076950" cy="1181100"/>
          </a:xfrm>
          <a:prstGeom prst="rect">
            <a:avLst/>
          </a:prstGeom>
        </p:spPr>
      </p:pic>
      <p:sp>
        <p:nvSpPr>
          <p:cNvPr id="3" name="object 3"/>
          <p:cNvSpPr txBox="1">
            <a:spLocks noGrp="1"/>
          </p:cNvSpPr>
          <p:nvPr>
            <p:ph type="title"/>
          </p:nvPr>
        </p:nvSpPr>
        <p:spPr>
          <a:xfrm>
            <a:off x="886460" y="724280"/>
            <a:ext cx="10419079" cy="624530"/>
          </a:xfrm>
          <a:prstGeom prst="rect">
            <a:avLst/>
          </a:prstGeom>
        </p:spPr>
        <p:txBody>
          <a:bodyPr vert="horz" wrap="square" lIns="0" tIns="16510" rIns="0" bIns="0" rtlCol="0">
            <a:spAutoFit/>
          </a:bodyPr>
          <a:lstStyle/>
          <a:p>
            <a:pPr marL="12700">
              <a:lnSpc>
                <a:spcPct val="100000"/>
              </a:lnSpc>
              <a:spcBef>
                <a:spcPts val="130"/>
              </a:spcBef>
            </a:pPr>
            <a:r>
              <a:rPr dirty="0"/>
              <a:t>REQUIRED</a:t>
            </a:r>
            <a:r>
              <a:rPr spc="70" dirty="0"/>
              <a:t> </a:t>
            </a:r>
            <a:r>
              <a:rPr spc="-10" dirty="0"/>
              <a:t>HARDWARE</a:t>
            </a:r>
            <a:r>
              <a:rPr lang="en-IN" spc="-10" dirty="0"/>
              <a:t> </a:t>
            </a:r>
            <a:r>
              <a:rPr lang="en-IN" b="1" spc="-10" dirty="0"/>
              <a:t>AND SOFTWARE</a:t>
            </a:r>
            <a:endParaRPr b="1" spc="-10" dirty="0"/>
          </a:p>
        </p:txBody>
      </p:sp>
      <p:sp>
        <p:nvSpPr>
          <p:cNvPr id="4" name="object 4"/>
          <p:cNvSpPr txBox="1"/>
          <p:nvPr/>
        </p:nvSpPr>
        <p:spPr>
          <a:xfrm>
            <a:off x="1143000" y="2819400"/>
            <a:ext cx="6530022" cy="2469266"/>
          </a:xfrm>
          <a:prstGeom prst="rect">
            <a:avLst/>
          </a:prstGeom>
        </p:spPr>
        <p:txBody>
          <a:bodyPr vert="horz" wrap="square" lIns="0" tIns="139065" rIns="0" bIns="0" rtlCol="0">
            <a:spAutoFit/>
          </a:bodyPr>
          <a:lstStyle/>
          <a:p>
            <a:pPr marL="355600" indent="-342900" algn="just">
              <a:lnSpc>
                <a:spcPct val="100000"/>
              </a:lnSpc>
              <a:spcBef>
                <a:spcPts val="1095"/>
              </a:spcBef>
              <a:buFont typeface="Arial MT"/>
              <a:buChar char="•"/>
              <a:tabLst>
                <a:tab pos="355600" algn="l"/>
              </a:tabLst>
            </a:pPr>
            <a:r>
              <a:rPr sz="2000" spc="-10" dirty="0">
                <a:solidFill>
                  <a:srgbClr val="FFFFFF"/>
                </a:solidFill>
                <a:latin typeface="Times New Roman" panose="02020603050405020304" pitchFamily="18" charset="0"/>
                <a:cs typeface="Times New Roman" panose="02020603050405020304" pitchFamily="18" charset="0"/>
              </a:rPr>
              <a:t>Processor</a:t>
            </a:r>
            <a:r>
              <a:rPr sz="2000" spc="-34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a:t>
            </a:r>
            <a:r>
              <a:rPr sz="2000" spc="-10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1</a:t>
            </a:r>
            <a:r>
              <a:rPr sz="2000" spc="8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gigahertz</a:t>
            </a:r>
            <a:r>
              <a:rPr sz="2000" spc="-5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(GHz)</a:t>
            </a:r>
            <a:r>
              <a:rPr sz="2000" spc="-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or</a:t>
            </a:r>
            <a:r>
              <a:rPr sz="2000" spc="-2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faster</a:t>
            </a:r>
            <a:r>
              <a:rPr sz="2000" spc="6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processor</a:t>
            </a:r>
            <a:r>
              <a:rPr sz="2000" spc="-25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or</a:t>
            </a:r>
            <a:r>
              <a:rPr sz="2000" spc="-20" dirty="0">
                <a:solidFill>
                  <a:srgbClr val="FFFFFF"/>
                </a:solidFill>
                <a:latin typeface="Times New Roman" panose="02020603050405020304" pitchFamily="18" charset="0"/>
                <a:cs typeface="Times New Roman" panose="02020603050405020304" pitchFamily="18" charset="0"/>
              </a:rPr>
              <a:t> SoC.</a:t>
            </a:r>
            <a:endParaRPr sz="2000" dirty="0">
              <a:latin typeface="Times New Roman" panose="02020603050405020304" pitchFamily="18" charset="0"/>
              <a:cs typeface="Times New Roman" panose="02020603050405020304" pitchFamily="18" charset="0"/>
            </a:endParaRPr>
          </a:p>
          <a:p>
            <a:pPr marL="355600" indent="-342900" algn="just">
              <a:lnSpc>
                <a:spcPct val="100000"/>
              </a:lnSpc>
              <a:spcBef>
                <a:spcPts val="995"/>
              </a:spcBef>
              <a:buFont typeface="Arial MT"/>
              <a:buChar char="•"/>
              <a:tabLst>
                <a:tab pos="355600" algn="l"/>
              </a:tabLst>
            </a:pPr>
            <a:r>
              <a:rPr sz="2000" dirty="0">
                <a:solidFill>
                  <a:srgbClr val="FFFFFF"/>
                </a:solidFill>
                <a:latin typeface="Times New Roman" panose="02020603050405020304" pitchFamily="18" charset="0"/>
                <a:cs typeface="Times New Roman" panose="02020603050405020304" pitchFamily="18" charset="0"/>
              </a:rPr>
              <a:t>RAM: 1</a:t>
            </a:r>
            <a:r>
              <a:rPr sz="2000" spc="4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gigabyte</a:t>
            </a:r>
            <a:r>
              <a:rPr sz="2000" spc="-17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(GB)</a:t>
            </a:r>
            <a:r>
              <a:rPr sz="2000" spc="5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for</a:t>
            </a:r>
            <a:r>
              <a:rPr sz="2000" spc="15" dirty="0">
                <a:solidFill>
                  <a:srgbClr val="FFFFFF"/>
                </a:solidFill>
                <a:latin typeface="Times New Roman" panose="02020603050405020304" pitchFamily="18" charset="0"/>
                <a:cs typeface="Times New Roman" panose="02020603050405020304" pitchFamily="18" charset="0"/>
              </a:rPr>
              <a:t> </a:t>
            </a:r>
            <a:r>
              <a:rPr sz="2000" spc="-35" dirty="0">
                <a:solidFill>
                  <a:srgbClr val="FFFFFF"/>
                </a:solidFill>
                <a:latin typeface="Times New Roman" panose="02020603050405020304" pitchFamily="18" charset="0"/>
                <a:cs typeface="Times New Roman" panose="02020603050405020304" pitchFamily="18" charset="0"/>
              </a:rPr>
              <a:t>32-</a:t>
            </a:r>
            <a:r>
              <a:rPr sz="2000" dirty="0">
                <a:solidFill>
                  <a:srgbClr val="FFFFFF"/>
                </a:solidFill>
                <a:latin typeface="Times New Roman" panose="02020603050405020304" pitchFamily="18" charset="0"/>
                <a:cs typeface="Times New Roman" panose="02020603050405020304" pitchFamily="18" charset="0"/>
              </a:rPr>
              <a:t>bit</a:t>
            </a:r>
            <a:r>
              <a:rPr sz="2000" spc="1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or</a:t>
            </a:r>
            <a:r>
              <a:rPr sz="2000" spc="-5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2</a:t>
            </a:r>
            <a:r>
              <a:rPr sz="2000" spc="-4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GB</a:t>
            </a:r>
            <a:r>
              <a:rPr sz="2000" spc="5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for</a:t>
            </a:r>
            <a:r>
              <a:rPr sz="2000" spc="-45" dirty="0">
                <a:solidFill>
                  <a:srgbClr val="FFFFFF"/>
                </a:solidFill>
                <a:latin typeface="Times New Roman" panose="02020603050405020304" pitchFamily="18" charset="0"/>
                <a:cs typeface="Times New Roman" panose="02020603050405020304" pitchFamily="18" charset="0"/>
              </a:rPr>
              <a:t> </a:t>
            </a:r>
            <a:r>
              <a:rPr sz="2000" spc="-30" dirty="0">
                <a:solidFill>
                  <a:srgbClr val="FFFFFF"/>
                </a:solidFill>
                <a:latin typeface="Times New Roman" panose="02020603050405020304" pitchFamily="18" charset="0"/>
                <a:cs typeface="Times New Roman" panose="02020603050405020304" pitchFamily="18" charset="0"/>
              </a:rPr>
              <a:t>64-</a:t>
            </a:r>
            <a:r>
              <a:rPr sz="2000" spc="-20" dirty="0">
                <a:solidFill>
                  <a:srgbClr val="FFFFFF"/>
                </a:solidFill>
                <a:latin typeface="Times New Roman" panose="02020603050405020304" pitchFamily="18" charset="0"/>
                <a:cs typeface="Times New Roman" panose="02020603050405020304" pitchFamily="18" charset="0"/>
              </a:rPr>
              <a:t>bit.</a:t>
            </a:r>
            <a:endParaRPr sz="2000" dirty="0">
              <a:latin typeface="Times New Roman" panose="02020603050405020304" pitchFamily="18" charset="0"/>
              <a:cs typeface="Times New Roman" panose="02020603050405020304" pitchFamily="18" charset="0"/>
            </a:endParaRPr>
          </a:p>
          <a:p>
            <a:pPr marL="355600" indent="-342900" algn="just">
              <a:lnSpc>
                <a:spcPct val="100000"/>
              </a:lnSpc>
              <a:spcBef>
                <a:spcPts val="995"/>
              </a:spcBef>
              <a:buFont typeface="Arial MT"/>
              <a:buChar char="•"/>
              <a:tabLst>
                <a:tab pos="355600" algn="l"/>
              </a:tabLst>
            </a:pPr>
            <a:r>
              <a:rPr sz="2000" spc="-10" dirty="0">
                <a:solidFill>
                  <a:srgbClr val="FFFFFF"/>
                </a:solidFill>
                <a:latin typeface="Times New Roman" panose="02020603050405020304" pitchFamily="18" charset="0"/>
                <a:cs typeface="Times New Roman" panose="02020603050405020304" pitchFamily="18" charset="0"/>
              </a:rPr>
              <a:t>Hard</a:t>
            </a:r>
            <a:r>
              <a:rPr sz="2000" spc="-12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disk</a:t>
            </a:r>
            <a:r>
              <a:rPr sz="2000" spc="2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space:</a:t>
            </a:r>
            <a:r>
              <a:rPr sz="2000" spc="-13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16</a:t>
            </a:r>
            <a:r>
              <a:rPr sz="2000" spc="4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GB</a:t>
            </a:r>
            <a:r>
              <a:rPr sz="2000" spc="6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for</a:t>
            </a:r>
            <a:r>
              <a:rPr sz="2000" spc="-50" dirty="0">
                <a:solidFill>
                  <a:srgbClr val="FFFFFF"/>
                </a:solidFill>
                <a:latin typeface="Times New Roman" panose="02020603050405020304" pitchFamily="18" charset="0"/>
                <a:cs typeface="Times New Roman" panose="02020603050405020304" pitchFamily="18" charset="0"/>
              </a:rPr>
              <a:t> </a:t>
            </a:r>
            <a:r>
              <a:rPr sz="2000" spc="-40" dirty="0">
                <a:solidFill>
                  <a:srgbClr val="FFFFFF"/>
                </a:solidFill>
                <a:latin typeface="Times New Roman" panose="02020603050405020304" pitchFamily="18" charset="0"/>
                <a:cs typeface="Times New Roman" panose="02020603050405020304" pitchFamily="18" charset="0"/>
              </a:rPr>
              <a:t>32-</a:t>
            </a:r>
            <a:r>
              <a:rPr sz="2000" dirty="0">
                <a:solidFill>
                  <a:srgbClr val="FFFFFF"/>
                </a:solidFill>
                <a:latin typeface="Times New Roman" panose="02020603050405020304" pitchFamily="18" charset="0"/>
                <a:cs typeface="Times New Roman" panose="02020603050405020304" pitchFamily="18" charset="0"/>
              </a:rPr>
              <a:t>bit</a:t>
            </a:r>
            <a:r>
              <a:rPr sz="2000" spc="1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OS</a:t>
            </a:r>
            <a:r>
              <a:rPr sz="2000" spc="-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or</a:t>
            </a:r>
            <a:r>
              <a:rPr sz="2000" spc="-5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20</a:t>
            </a:r>
            <a:r>
              <a:rPr sz="2000" spc="-3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GB</a:t>
            </a:r>
            <a:r>
              <a:rPr sz="2000" spc="6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for</a:t>
            </a:r>
            <a:r>
              <a:rPr sz="2000" spc="-50" dirty="0">
                <a:solidFill>
                  <a:srgbClr val="FFFFFF"/>
                </a:solidFill>
                <a:latin typeface="Times New Roman" panose="02020603050405020304" pitchFamily="18" charset="0"/>
                <a:cs typeface="Times New Roman" panose="02020603050405020304" pitchFamily="18" charset="0"/>
              </a:rPr>
              <a:t> </a:t>
            </a:r>
            <a:r>
              <a:rPr sz="2000" spc="-30" dirty="0">
                <a:solidFill>
                  <a:srgbClr val="FFFFFF"/>
                </a:solidFill>
                <a:latin typeface="Times New Roman" panose="02020603050405020304" pitchFamily="18" charset="0"/>
                <a:cs typeface="Times New Roman" panose="02020603050405020304" pitchFamily="18" charset="0"/>
              </a:rPr>
              <a:t>64-</a:t>
            </a:r>
            <a:r>
              <a:rPr sz="2000" dirty="0">
                <a:solidFill>
                  <a:srgbClr val="FFFFFF"/>
                </a:solidFill>
                <a:latin typeface="Times New Roman" panose="02020603050405020304" pitchFamily="18" charset="0"/>
                <a:cs typeface="Times New Roman" panose="02020603050405020304" pitchFamily="18" charset="0"/>
              </a:rPr>
              <a:t>bit</a:t>
            </a:r>
            <a:r>
              <a:rPr sz="2000" spc="15" dirty="0">
                <a:solidFill>
                  <a:srgbClr val="FFFFFF"/>
                </a:solidFill>
                <a:latin typeface="Times New Roman" panose="02020603050405020304" pitchFamily="18" charset="0"/>
                <a:cs typeface="Times New Roman" panose="02020603050405020304" pitchFamily="18" charset="0"/>
              </a:rPr>
              <a:t> </a:t>
            </a:r>
            <a:r>
              <a:rPr sz="2000" spc="-25" dirty="0">
                <a:solidFill>
                  <a:srgbClr val="FFFFFF"/>
                </a:solidFill>
                <a:latin typeface="Times New Roman" panose="02020603050405020304" pitchFamily="18" charset="0"/>
                <a:cs typeface="Times New Roman" panose="02020603050405020304" pitchFamily="18" charset="0"/>
              </a:rPr>
              <a:t>OS.</a:t>
            </a:r>
            <a:endParaRPr lang="en-IN" sz="2000" spc="-25" dirty="0">
              <a:solidFill>
                <a:srgbClr val="FFFFFF"/>
              </a:solidFill>
              <a:latin typeface="Times New Roman" panose="02020603050405020304" pitchFamily="18" charset="0"/>
              <a:cs typeface="Times New Roman" panose="02020603050405020304" pitchFamily="18" charset="0"/>
            </a:endParaRPr>
          </a:p>
          <a:p>
            <a:pPr marL="355600" indent="-342900" algn="just">
              <a:lnSpc>
                <a:spcPct val="100000"/>
              </a:lnSpc>
              <a:spcBef>
                <a:spcPts val="995"/>
              </a:spcBef>
              <a:buFont typeface="Arial MT"/>
              <a:buChar char="•"/>
              <a:tabLst>
                <a:tab pos="355600" algn="l"/>
              </a:tabLst>
            </a:pPr>
            <a:r>
              <a:rPr lang="en-IN" sz="2000" spc="-25" dirty="0">
                <a:solidFill>
                  <a:srgbClr val="FFFFFF"/>
                </a:solidFill>
                <a:latin typeface="Times New Roman" panose="02020603050405020304" pitchFamily="18" charset="0"/>
                <a:cs typeface="Times New Roman" panose="02020603050405020304" pitchFamily="18" charset="0"/>
              </a:rPr>
              <a:t>Used Jupyter Notebook</a:t>
            </a:r>
          </a:p>
          <a:p>
            <a:pPr marL="355600" indent="-342900" algn="just">
              <a:lnSpc>
                <a:spcPct val="100000"/>
              </a:lnSpc>
              <a:spcBef>
                <a:spcPts val="995"/>
              </a:spcBef>
              <a:buFont typeface="Arial MT"/>
              <a:buChar char="•"/>
              <a:tabLst>
                <a:tab pos="355600" algn="l"/>
              </a:tabLst>
            </a:pPr>
            <a:endParaRPr lang="en-IN" spc="-25" dirty="0">
              <a:solidFill>
                <a:srgbClr val="FFFFFF"/>
              </a:solidFill>
              <a:latin typeface="Microsoft YaHei UI Light"/>
              <a:cs typeface="Microsoft YaHei UI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73310-9CD1-4C26-86CF-EA344988474F}"/>
              </a:ext>
            </a:extLst>
          </p:cNvPr>
          <p:cNvSpPr>
            <a:spLocks noGrp="1"/>
          </p:cNvSpPr>
          <p:nvPr>
            <p:ph type="title"/>
          </p:nvPr>
        </p:nvSpPr>
        <p:spPr>
          <a:xfrm>
            <a:off x="473710" y="724280"/>
            <a:ext cx="10831829" cy="607859"/>
          </a:xfrm>
        </p:spPr>
        <p:txBody>
          <a:bodyPr/>
          <a:lstStyle/>
          <a:p>
            <a:r>
              <a:rPr lang="en-IN" b="1" dirty="0"/>
              <a:t>LIBRARIES USED</a:t>
            </a:r>
          </a:p>
        </p:txBody>
      </p:sp>
      <p:sp>
        <p:nvSpPr>
          <p:cNvPr id="3" name="Text Placeholder 2">
            <a:extLst>
              <a:ext uri="{FF2B5EF4-FFF2-40B4-BE49-F238E27FC236}">
                <a16:creationId xmlns:a16="http://schemas.microsoft.com/office/drawing/2014/main" id="{09999D0B-8FA8-4724-BA73-787A502493E2}"/>
              </a:ext>
            </a:extLst>
          </p:cNvPr>
          <p:cNvSpPr>
            <a:spLocks noGrp="1"/>
          </p:cNvSpPr>
          <p:nvPr>
            <p:ph type="body" idx="1"/>
          </p:nvPr>
        </p:nvSpPr>
        <p:spPr>
          <a:xfrm>
            <a:off x="422275" y="2348166"/>
            <a:ext cx="10831830" cy="4001095"/>
          </a:xfrm>
        </p:spPr>
        <p:txBody>
          <a:bodyPr/>
          <a:lstStyle/>
          <a:p>
            <a:pPr algn="just"/>
            <a:r>
              <a:rPr lang="en-US" sz="2000" dirty="0">
                <a:latin typeface="Times New Roman" panose="02020603050405020304" pitchFamily="18" charset="0"/>
                <a:cs typeface="Times New Roman" panose="02020603050405020304" pitchFamily="18" charset="0"/>
              </a:rPr>
              <a:t>NumPy: NumPy, which stands for Numerical Python, is a library consisting of multidimensional array objects and a collection of routines for processing those arrays.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Pandas: Pandas is an open-source, BSD-licensed Python library providing high-performance, easy-to-use data structures and data analysis tools for the Python programming language.</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Matplotlib: Matplotlib is one of the most popular Python packages used for data visualization.</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Seaborn: Seaborn is a library mostly used for statistical plotting in Python.</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Sklearn: Scikit-learn (Sklearn) is the most useful and robust library for machine learning in Python. It provides a selection of efficient tools for machine learning and statistical modeling including classification, regression, clustering and dimensionality reduction via a consistence interface in Python.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704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FDEE84-E1AF-4BFE-9637-B6C2977486EA}"/>
              </a:ext>
            </a:extLst>
          </p:cNvPr>
          <p:cNvPicPr>
            <a:picLocks noChangeAspect="1"/>
          </p:cNvPicPr>
          <p:nvPr/>
        </p:nvPicPr>
        <p:blipFill rotWithShape="1">
          <a:blip r:embed="rId2">
            <a:extLst>
              <a:ext uri="{28A0092B-C50C-407E-A947-70E740481C1C}">
                <a14:useLocalDpi xmlns:a14="http://schemas.microsoft.com/office/drawing/2010/main" val="0"/>
              </a:ext>
            </a:extLst>
          </a:blip>
          <a:srcRect l="4376" t="8869" r="3125" b="6645"/>
          <a:stretch/>
        </p:blipFill>
        <p:spPr>
          <a:xfrm>
            <a:off x="533400" y="609600"/>
            <a:ext cx="11277600" cy="5791200"/>
          </a:xfrm>
          <a:prstGeom prst="rect">
            <a:avLst/>
          </a:prstGeom>
        </p:spPr>
      </p:pic>
    </p:spTree>
    <p:extLst>
      <p:ext uri="{BB962C8B-B14F-4D97-AF65-F5344CB8AC3E}">
        <p14:creationId xmlns:p14="http://schemas.microsoft.com/office/powerpoint/2010/main" val="598118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6460" y="724280"/>
            <a:ext cx="10419079" cy="624530"/>
          </a:xfrm>
          <a:prstGeom prst="rect">
            <a:avLst/>
          </a:prstGeom>
        </p:spPr>
        <p:txBody>
          <a:bodyPr vert="horz" wrap="square" lIns="0" tIns="16510" rIns="0" bIns="0" rtlCol="0">
            <a:spAutoFit/>
          </a:bodyPr>
          <a:lstStyle/>
          <a:p>
            <a:pPr marL="205740">
              <a:lnSpc>
                <a:spcPct val="100000"/>
              </a:lnSpc>
              <a:spcBef>
                <a:spcPts val="130"/>
              </a:spcBef>
            </a:pPr>
            <a:r>
              <a:rPr spc="-35" dirty="0"/>
              <a:t>ALGORITHM</a:t>
            </a:r>
            <a:r>
              <a:rPr lang="en-IN" spc="-35" dirty="0"/>
              <a:t> USED</a:t>
            </a:r>
            <a:endParaRPr spc="-35" dirty="0"/>
          </a:p>
        </p:txBody>
      </p:sp>
      <p:sp>
        <p:nvSpPr>
          <p:cNvPr id="3" name="object 3"/>
          <p:cNvSpPr txBox="1">
            <a:spLocks noGrp="1"/>
          </p:cNvSpPr>
          <p:nvPr>
            <p:ph type="body" idx="1"/>
          </p:nvPr>
        </p:nvSpPr>
        <p:spPr>
          <a:xfrm>
            <a:off x="422275" y="2348166"/>
            <a:ext cx="10831830" cy="3270126"/>
          </a:xfrm>
          <a:prstGeom prst="rect">
            <a:avLst/>
          </a:prstGeom>
        </p:spPr>
        <p:txBody>
          <a:bodyPr vert="horz" wrap="square" lIns="0" tIns="12700" rIns="0" bIns="0" rtlCol="0">
            <a:spAutoFit/>
          </a:bodyPr>
          <a:lstStyle/>
          <a:p>
            <a:pPr marL="107950" indent="-104775" algn="just">
              <a:lnSpc>
                <a:spcPct val="100000"/>
              </a:lnSpc>
              <a:spcBef>
                <a:spcPts val="100"/>
              </a:spcBef>
              <a:buSzPct val="94444"/>
              <a:buFont typeface="Microsoft YaHei UI Light"/>
              <a:buChar char="•"/>
              <a:tabLst>
                <a:tab pos="107950" algn="l"/>
                <a:tab pos="2042795" algn="l"/>
              </a:tabLst>
            </a:pPr>
            <a:r>
              <a:rPr sz="2000" dirty="0">
                <a:latin typeface="Times New Roman" panose="02020603050405020304" pitchFamily="18" charset="0"/>
                <a:cs typeface="Times New Roman" panose="02020603050405020304" pitchFamily="18" charset="0"/>
              </a:rPr>
              <a:t>Logistics</a:t>
            </a:r>
            <a:r>
              <a:rPr sz="2000" spc="5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regression</a:t>
            </a:r>
            <a:r>
              <a:rPr lang="en-IN"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(logistic</a:t>
            </a:r>
            <a:r>
              <a:rPr sz="2000" spc="-5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regression</a:t>
            </a:r>
            <a:r>
              <a:rPr sz="2000" spc="14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provides</a:t>
            </a:r>
            <a:r>
              <a:rPr sz="2000" spc="-6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a:t>
            </a:r>
            <a:r>
              <a:rPr sz="2000" spc="7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probabilistic</a:t>
            </a:r>
            <a:r>
              <a:rPr sz="2000" spc="-19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framework</a:t>
            </a:r>
            <a:r>
              <a:rPr sz="2000" spc="1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for</a:t>
            </a:r>
            <a:r>
              <a:rPr sz="2000" spc="8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making</a:t>
            </a:r>
            <a:r>
              <a:rPr sz="2000" spc="-5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decisions.)</a:t>
            </a:r>
          </a:p>
          <a:p>
            <a:pPr algn="just">
              <a:lnSpc>
                <a:spcPct val="100000"/>
              </a:lnSpc>
              <a:spcBef>
                <a:spcPts val="2030"/>
              </a:spcBef>
              <a:buClr>
                <a:srgbClr val="FFFFFF"/>
              </a:buClr>
              <a:buFont typeface="Microsoft YaHei UI Light"/>
              <a:buChar char="•"/>
            </a:pPr>
            <a:endParaRPr sz="2000" spc="-10" dirty="0">
              <a:latin typeface="Times New Roman" panose="02020603050405020304" pitchFamily="18" charset="0"/>
              <a:cs typeface="Times New Roman" panose="02020603050405020304" pitchFamily="18" charset="0"/>
            </a:endParaRPr>
          </a:p>
          <a:p>
            <a:pPr marL="107950" indent="-104775" algn="just">
              <a:lnSpc>
                <a:spcPct val="100000"/>
              </a:lnSpc>
              <a:buSzPct val="94444"/>
              <a:buFont typeface="Microsoft YaHei UI Light"/>
              <a:buChar char="•"/>
              <a:tabLst>
                <a:tab pos="107950" algn="l"/>
              </a:tabLst>
            </a:pPr>
            <a:r>
              <a:rPr sz="2000" dirty="0">
                <a:latin typeface="Times New Roman" panose="02020603050405020304" pitchFamily="18" charset="0"/>
                <a:cs typeface="Times New Roman" panose="02020603050405020304" pitchFamily="18" charset="0"/>
              </a:rPr>
              <a:t>Decision</a:t>
            </a:r>
            <a:r>
              <a:rPr sz="2000" spc="20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tree</a:t>
            </a:r>
            <a:r>
              <a:rPr sz="2000" spc="7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(creating</a:t>
            </a:r>
            <a:r>
              <a:rPr sz="2000" spc="15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a:t>
            </a:r>
            <a:r>
              <a:rPr sz="2000" spc="6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tree-</a:t>
            </a:r>
            <a:r>
              <a:rPr sz="2000" dirty="0">
                <a:latin typeface="Times New Roman" panose="02020603050405020304" pitchFamily="18" charset="0"/>
                <a:cs typeface="Times New Roman" panose="02020603050405020304" pitchFamily="18" charset="0"/>
              </a:rPr>
              <a:t>like</a:t>
            </a:r>
            <a:r>
              <a:rPr sz="2000" spc="17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structure</a:t>
            </a:r>
            <a:r>
              <a:rPr sz="2000" spc="254"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where</a:t>
            </a:r>
            <a:r>
              <a:rPr sz="2000" spc="10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each</a:t>
            </a:r>
            <a:r>
              <a:rPr sz="2000" spc="12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node</a:t>
            </a:r>
            <a:r>
              <a:rPr sz="2000" spc="3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represents</a:t>
            </a:r>
            <a:r>
              <a:rPr sz="2000" spc="2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decision</a:t>
            </a:r>
            <a:r>
              <a:rPr sz="2000" spc="12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based</a:t>
            </a:r>
            <a:r>
              <a:rPr sz="2000" spc="13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on</a:t>
            </a:r>
            <a:r>
              <a:rPr sz="2000" spc="5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specific</a:t>
            </a:r>
            <a:r>
              <a:rPr sz="2000" spc="24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feature.)</a:t>
            </a:r>
          </a:p>
          <a:p>
            <a:pPr algn="just">
              <a:lnSpc>
                <a:spcPct val="100000"/>
              </a:lnSpc>
              <a:spcBef>
                <a:spcPts val="1155"/>
              </a:spcBef>
              <a:buClr>
                <a:srgbClr val="FFFFFF"/>
              </a:buClr>
              <a:buFont typeface="Microsoft YaHei UI Light"/>
              <a:buChar char="•"/>
            </a:pPr>
            <a:endParaRPr sz="2000" spc="-10" dirty="0">
              <a:latin typeface="Times New Roman" panose="02020603050405020304" pitchFamily="18" charset="0"/>
              <a:cs typeface="Times New Roman" panose="02020603050405020304" pitchFamily="18" charset="0"/>
            </a:endParaRPr>
          </a:p>
          <a:p>
            <a:pPr marL="107950" indent="-104775" algn="just">
              <a:lnSpc>
                <a:spcPct val="100000"/>
              </a:lnSpc>
              <a:buSzPct val="94444"/>
              <a:buFont typeface="Microsoft YaHei UI Light"/>
              <a:buChar char="•"/>
              <a:tabLst>
                <a:tab pos="107950" algn="l"/>
              </a:tabLst>
            </a:pPr>
            <a:r>
              <a:rPr sz="2000" dirty="0">
                <a:latin typeface="Times New Roman" panose="02020603050405020304" pitchFamily="18" charset="0"/>
                <a:cs typeface="Times New Roman" panose="02020603050405020304" pitchFamily="18" charset="0"/>
              </a:rPr>
              <a:t>Random</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forest</a:t>
            </a:r>
            <a:r>
              <a:rPr sz="2000" spc="18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(Random</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Forests</a:t>
            </a:r>
            <a:r>
              <a:rPr sz="2000" spc="7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serve</a:t>
            </a:r>
            <a:r>
              <a:rPr sz="2000" spc="114"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as</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robust</a:t>
            </a:r>
            <a:r>
              <a:rPr sz="2000" spc="3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and</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versatile</a:t>
            </a:r>
            <a:r>
              <a:rPr sz="2000" spc="3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solution</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in</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fake</a:t>
            </a:r>
            <a:r>
              <a:rPr sz="2000" spc="3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news</a:t>
            </a:r>
            <a:r>
              <a:rPr sz="2000" spc="7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detection</a:t>
            </a:r>
          </a:p>
          <a:p>
            <a:pPr algn="just">
              <a:lnSpc>
                <a:spcPct val="100000"/>
              </a:lnSpc>
              <a:spcBef>
                <a:spcPts val="1160"/>
              </a:spcBef>
              <a:buClr>
                <a:srgbClr val="FFFFFF"/>
              </a:buClr>
              <a:buFont typeface="Microsoft YaHei UI Light"/>
              <a:buChar char="•"/>
            </a:pPr>
            <a:endParaRPr sz="2000" spc="-10" dirty="0">
              <a:latin typeface="Times New Roman" panose="02020603050405020304" pitchFamily="18" charset="0"/>
              <a:cs typeface="Times New Roman" panose="02020603050405020304" pitchFamily="18" charset="0"/>
            </a:endParaRPr>
          </a:p>
          <a:p>
            <a:pPr marL="12700" marR="455295" indent="-9525" algn="just">
              <a:lnSpc>
                <a:spcPts val="2100"/>
              </a:lnSpc>
              <a:buSzPct val="94444"/>
              <a:buFont typeface="Microsoft YaHei UI Light"/>
              <a:buChar char="•"/>
              <a:tabLst>
                <a:tab pos="107950" algn="l"/>
              </a:tabLst>
            </a:pPr>
            <a:r>
              <a:rPr sz="2000" dirty="0">
                <a:latin typeface="Times New Roman" panose="02020603050405020304" pitchFamily="18" charset="0"/>
                <a:cs typeface="Times New Roman" panose="02020603050405020304" pitchFamily="18" charset="0"/>
              </a:rPr>
              <a:t>	Gradient</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boosting</a:t>
            </a:r>
            <a:r>
              <a:rPr sz="2000" spc="7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(Its</a:t>
            </a:r>
            <a:r>
              <a:rPr sz="2000" spc="7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ability</a:t>
            </a:r>
            <a:r>
              <a:rPr sz="2000" spc="-6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to</a:t>
            </a:r>
            <a:r>
              <a:rPr sz="2000" spc="12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handle</a:t>
            </a:r>
            <a:r>
              <a:rPr sz="2000" spc="-6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intricate</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relationships</a:t>
            </a:r>
            <a:r>
              <a:rPr sz="2000" spc="-10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within</a:t>
            </a:r>
            <a:r>
              <a:rPr sz="2000" spc="4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a:t>
            </a:r>
            <a:r>
              <a:rPr sz="2000" spc="10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data</a:t>
            </a:r>
            <a:r>
              <a:rPr sz="2000" spc="-3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positions</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Gradient</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Boosting</a:t>
            </a:r>
            <a:r>
              <a:rPr sz="2000" spc="7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as</a:t>
            </a:r>
            <a:r>
              <a:rPr sz="2000" spc="-20" dirty="0">
                <a:latin typeface="Times New Roman" panose="02020603050405020304" pitchFamily="18" charset="0"/>
                <a:cs typeface="Times New Roman" panose="02020603050405020304" pitchFamily="18" charset="0"/>
              </a:rPr>
              <a:t> </a:t>
            </a:r>
            <a:r>
              <a:rPr sz="2000" spc="-50" dirty="0">
                <a:latin typeface="Times New Roman" panose="02020603050405020304" pitchFamily="18" charset="0"/>
                <a:cs typeface="Times New Roman" panose="02020603050405020304" pitchFamily="18" charset="0"/>
              </a:rPr>
              <a:t>a </a:t>
            </a:r>
            <a:r>
              <a:rPr lang="en-IN" sz="2000" spc="-5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valuable</a:t>
            </a:r>
            <a:r>
              <a:rPr sz="2000" spc="-10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asset</a:t>
            </a:r>
            <a:r>
              <a:rPr sz="2000" spc="5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in</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a:t>
            </a:r>
            <a:r>
              <a:rPr sz="2000" spc="5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ongoing</a:t>
            </a:r>
            <a:r>
              <a:rPr sz="2000" spc="-4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efforts</a:t>
            </a:r>
            <a:r>
              <a:rPr sz="2000" spc="10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to</a:t>
            </a:r>
            <a:r>
              <a:rPr sz="2000" spc="8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combat</a:t>
            </a:r>
            <a:r>
              <a:rPr sz="2000" spc="-2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a:t>
            </a:r>
            <a:r>
              <a:rPr sz="2000" spc="5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spread</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of</a:t>
            </a:r>
            <a:r>
              <a:rPr sz="2000" spc="3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misinformation</a:t>
            </a:r>
            <a:r>
              <a:rPr spc="-10" dirty="0"/>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854559-697C-4268-8F5C-0F62E3921847}"/>
              </a:ext>
            </a:extLst>
          </p:cNvPr>
          <p:cNvPicPr>
            <a:picLocks noChangeAspect="1"/>
          </p:cNvPicPr>
          <p:nvPr/>
        </p:nvPicPr>
        <p:blipFill rotWithShape="1">
          <a:blip r:embed="rId2">
            <a:extLst>
              <a:ext uri="{28A0092B-C50C-407E-A947-70E740481C1C}">
                <a14:useLocalDpi xmlns:a14="http://schemas.microsoft.com/office/drawing/2010/main" val="0"/>
              </a:ext>
            </a:extLst>
          </a:blip>
          <a:srcRect l="4375" t="8869" r="3750" b="13315"/>
          <a:stretch/>
        </p:blipFill>
        <p:spPr>
          <a:xfrm>
            <a:off x="533400" y="609600"/>
            <a:ext cx="11201400" cy="5334000"/>
          </a:xfrm>
          <a:prstGeom prst="rect">
            <a:avLst/>
          </a:prstGeom>
        </p:spPr>
      </p:pic>
    </p:spTree>
    <p:extLst>
      <p:ext uri="{BB962C8B-B14F-4D97-AF65-F5344CB8AC3E}">
        <p14:creationId xmlns:p14="http://schemas.microsoft.com/office/powerpoint/2010/main" val="1685723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197C18-4F2E-4CC1-B487-48A83C398819}"/>
              </a:ext>
            </a:extLst>
          </p:cNvPr>
          <p:cNvPicPr>
            <a:picLocks noChangeAspect="1"/>
          </p:cNvPicPr>
          <p:nvPr/>
        </p:nvPicPr>
        <p:blipFill rotWithShape="1">
          <a:blip r:embed="rId2">
            <a:extLst>
              <a:ext uri="{28A0092B-C50C-407E-A947-70E740481C1C}">
                <a14:useLocalDpi xmlns:a14="http://schemas.microsoft.com/office/drawing/2010/main" val="0"/>
              </a:ext>
            </a:extLst>
          </a:blip>
          <a:srcRect l="4375" t="11092" r="4368" b="12203"/>
          <a:stretch/>
        </p:blipFill>
        <p:spPr>
          <a:xfrm>
            <a:off x="419100" y="609600"/>
            <a:ext cx="11163300" cy="5257800"/>
          </a:xfrm>
          <a:prstGeom prst="rect">
            <a:avLst/>
          </a:prstGeom>
        </p:spPr>
      </p:pic>
    </p:spTree>
    <p:extLst>
      <p:ext uri="{BB962C8B-B14F-4D97-AF65-F5344CB8AC3E}">
        <p14:creationId xmlns:p14="http://schemas.microsoft.com/office/powerpoint/2010/main" val="2054644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10" dirty="0"/>
              <a:t>METHODS</a:t>
            </a:r>
          </a:p>
        </p:txBody>
      </p:sp>
      <p:sp>
        <p:nvSpPr>
          <p:cNvPr id="3" name="object 3"/>
          <p:cNvSpPr txBox="1"/>
          <p:nvPr/>
        </p:nvSpPr>
        <p:spPr>
          <a:xfrm>
            <a:off x="787400" y="2666428"/>
            <a:ext cx="9625330" cy="3577005"/>
          </a:xfrm>
          <a:prstGeom prst="rect">
            <a:avLst/>
          </a:prstGeom>
        </p:spPr>
        <p:txBody>
          <a:bodyPr vert="horz" wrap="square" lIns="0" tIns="10795" rIns="0" bIns="0" rtlCol="0">
            <a:spAutoFit/>
          </a:bodyPr>
          <a:lstStyle/>
          <a:p>
            <a:pPr marL="355600" marR="5080" indent="-343535" algn="just">
              <a:lnSpc>
                <a:spcPct val="100800"/>
              </a:lnSpc>
              <a:spcBef>
                <a:spcPts val="85"/>
              </a:spcBef>
              <a:buFont typeface="Arial MT"/>
              <a:buChar char="•"/>
              <a:tabLst>
                <a:tab pos="355600" algn="l"/>
              </a:tabLst>
            </a:pPr>
            <a:r>
              <a:rPr sz="2000" spc="-240" dirty="0">
                <a:solidFill>
                  <a:srgbClr val="FFFFFF"/>
                </a:solidFill>
                <a:latin typeface="Times New Roman" panose="02020603050405020304" pitchFamily="18" charset="0"/>
                <a:cs typeface="Times New Roman" panose="02020603050405020304" pitchFamily="18" charset="0"/>
              </a:rPr>
              <a:t>To</a:t>
            </a:r>
            <a:r>
              <a:rPr sz="2000" spc="-13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implement</a:t>
            </a:r>
            <a:r>
              <a:rPr sz="2000" spc="2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this</a:t>
            </a:r>
            <a:r>
              <a:rPr sz="2000" spc="-1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project</a:t>
            </a:r>
            <a:r>
              <a:rPr sz="2000" spc="-12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we</a:t>
            </a:r>
            <a:r>
              <a:rPr sz="2000" spc="-1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are</a:t>
            </a:r>
            <a:r>
              <a:rPr sz="2000" spc="-1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using</a:t>
            </a:r>
            <a:r>
              <a:rPr sz="2000" spc="-5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‘News’</a:t>
            </a:r>
            <a:r>
              <a:rPr sz="2000" spc="-12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dataset</a:t>
            </a:r>
            <a:r>
              <a:rPr sz="2000" spc="-4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we</a:t>
            </a:r>
            <a:r>
              <a:rPr sz="2000" spc="-1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can</a:t>
            </a:r>
            <a:r>
              <a:rPr sz="2000" spc="-7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detect</a:t>
            </a:r>
            <a:r>
              <a:rPr sz="2000" spc="-6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whether</a:t>
            </a:r>
            <a:r>
              <a:rPr sz="2000" spc="-3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this</a:t>
            </a:r>
            <a:r>
              <a:rPr sz="2000" spc="-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news</a:t>
            </a:r>
            <a:r>
              <a:rPr sz="2000" spc="-95" dirty="0">
                <a:solidFill>
                  <a:srgbClr val="FFFFFF"/>
                </a:solidFill>
                <a:latin typeface="Times New Roman" panose="02020603050405020304" pitchFamily="18" charset="0"/>
                <a:cs typeface="Times New Roman" panose="02020603050405020304" pitchFamily="18" charset="0"/>
              </a:rPr>
              <a:t> </a:t>
            </a:r>
            <a:r>
              <a:rPr sz="2000" spc="-25" dirty="0">
                <a:solidFill>
                  <a:srgbClr val="FFFFFF"/>
                </a:solidFill>
                <a:latin typeface="Times New Roman" panose="02020603050405020304" pitchFamily="18" charset="0"/>
                <a:cs typeface="Times New Roman" panose="02020603050405020304" pitchFamily="18" charset="0"/>
              </a:rPr>
              <a:t>are </a:t>
            </a:r>
            <a:r>
              <a:rPr sz="2000" dirty="0">
                <a:solidFill>
                  <a:srgbClr val="FFFFFF"/>
                </a:solidFill>
                <a:latin typeface="Times New Roman" panose="02020603050405020304" pitchFamily="18" charset="0"/>
                <a:cs typeface="Times New Roman" panose="02020603050405020304" pitchFamily="18" charset="0"/>
              </a:rPr>
              <a:t>fake</a:t>
            </a:r>
            <a:r>
              <a:rPr sz="2000" spc="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or</a:t>
            </a:r>
            <a:r>
              <a:rPr sz="2000" spc="-30" dirty="0">
                <a:solidFill>
                  <a:srgbClr val="FFFFFF"/>
                </a:solidFill>
                <a:latin typeface="Times New Roman" panose="02020603050405020304" pitchFamily="18" charset="0"/>
                <a:cs typeface="Times New Roman" panose="02020603050405020304" pitchFamily="18" charset="0"/>
              </a:rPr>
              <a:t> </a:t>
            </a:r>
            <a:r>
              <a:rPr sz="2000" spc="-20" dirty="0">
                <a:solidFill>
                  <a:srgbClr val="FFFFFF"/>
                </a:solidFill>
                <a:latin typeface="Times New Roman" panose="02020603050405020304" pitchFamily="18" charset="0"/>
                <a:cs typeface="Times New Roman" panose="02020603050405020304" pitchFamily="18" charset="0"/>
              </a:rPr>
              <a:t>real.</a:t>
            </a:r>
            <a:endParaRPr sz="2000" dirty="0">
              <a:latin typeface="Times New Roman" panose="02020603050405020304" pitchFamily="18" charset="0"/>
              <a:cs typeface="Times New Roman" panose="02020603050405020304" pitchFamily="18" charset="0"/>
            </a:endParaRPr>
          </a:p>
          <a:p>
            <a:pPr marL="298450" indent="-285750" algn="just">
              <a:lnSpc>
                <a:spcPct val="100000"/>
              </a:lnSpc>
              <a:spcBef>
                <a:spcPts val="994"/>
              </a:spcBef>
              <a:buFont typeface="Arial MT"/>
              <a:buChar char="•"/>
              <a:tabLst>
                <a:tab pos="298450" algn="l"/>
              </a:tabLst>
            </a:pPr>
            <a:r>
              <a:rPr sz="2000" dirty="0">
                <a:solidFill>
                  <a:srgbClr val="FFFFFF"/>
                </a:solidFill>
                <a:latin typeface="Times New Roman" panose="02020603050405020304" pitchFamily="18" charset="0"/>
                <a:cs typeface="Times New Roman" panose="02020603050405020304" pitchFamily="18" charset="0"/>
              </a:rPr>
              <a:t>This</a:t>
            </a:r>
            <a:r>
              <a:rPr sz="2000" spc="-1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dataset</a:t>
            </a:r>
            <a:r>
              <a:rPr sz="2000" spc="-6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I</a:t>
            </a:r>
            <a:r>
              <a:rPr sz="2000" spc="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kept</a:t>
            </a:r>
            <a:r>
              <a:rPr sz="2000" spc="-12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inside</a:t>
            </a:r>
            <a:r>
              <a:rPr sz="2000" spc="-1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dataset</a:t>
            </a:r>
            <a:r>
              <a:rPr sz="2000" spc="-60" dirty="0">
                <a:solidFill>
                  <a:srgbClr val="FFFFFF"/>
                </a:solidFill>
                <a:latin typeface="Times New Roman" panose="02020603050405020304" pitchFamily="18" charset="0"/>
                <a:cs typeface="Times New Roman" panose="02020603050405020304" pitchFamily="18" charset="0"/>
              </a:rPr>
              <a:t> </a:t>
            </a:r>
            <a:r>
              <a:rPr sz="2000" spc="-10" dirty="0">
                <a:solidFill>
                  <a:srgbClr val="FFFFFF"/>
                </a:solidFill>
                <a:latin typeface="Times New Roman" panose="02020603050405020304" pitchFamily="18" charset="0"/>
                <a:cs typeface="Times New Roman" panose="02020603050405020304" pitchFamily="18" charset="0"/>
              </a:rPr>
              <a:t>folder.</a:t>
            </a:r>
            <a:endParaRPr sz="2000" dirty="0">
              <a:latin typeface="Times New Roman" panose="02020603050405020304" pitchFamily="18" charset="0"/>
              <a:cs typeface="Times New Roman" panose="02020603050405020304" pitchFamily="18" charset="0"/>
            </a:endParaRPr>
          </a:p>
          <a:p>
            <a:pPr marL="298450" indent="-285750" algn="just">
              <a:lnSpc>
                <a:spcPct val="100000"/>
              </a:lnSpc>
              <a:spcBef>
                <a:spcPts val="990"/>
              </a:spcBef>
              <a:buFont typeface="Arial MT"/>
              <a:buChar char="•"/>
              <a:tabLst>
                <a:tab pos="298450" algn="l"/>
              </a:tabLst>
            </a:pPr>
            <a:r>
              <a:rPr sz="2000" dirty="0">
                <a:solidFill>
                  <a:srgbClr val="FFFFFF"/>
                </a:solidFill>
                <a:latin typeface="Times New Roman" panose="02020603050405020304" pitchFamily="18" charset="0"/>
                <a:cs typeface="Times New Roman" panose="02020603050405020304" pitchFamily="18" charset="0"/>
              </a:rPr>
              <a:t>Upload</a:t>
            </a:r>
            <a:r>
              <a:rPr sz="2000" spc="-4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this</a:t>
            </a:r>
            <a:r>
              <a:rPr sz="2000" spc="-7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dataset</a:t>
            </a:r>
            <a:r>
              <a:rPr sz="2000" spc="-5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when</a:t>
            </a:r>
            <a:r>
              <a:rPr sz="2000" spc="3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you</a:t>
            </a:r>
            <a:r>
              <a:rPr sz="2000" spc="-13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are running</a:t>
            </a:r>
            <a:r>
              <a:rPr sz="2000" spc="-105" dirty="0">
                <a:solidFill>
                  <a:srgbClr val="FFFFFF"/>
                </a:solidFill>
                <a:latin typeface="Times New Roman" panose="02020603050405020304" pitchFamily="18" charset="0"/>
                <a:cs typeface="Times New Roman" panose="02020603050405020304" pitchFamily="18" charset="0"/>
              </a:rPr>
              <a:t> </a:t>
            </a:r>
            <a:r>
              <a:rPr sz="2000" spc="-10" dirty="0">
                <a:solidFill>
                  <a:srgbClr val="FFFFFF"/>
                </a:solidFill>
                <a:latin typeface="Times New Roman" panose="02020603050405020304" pitchFamily="18" charset="0"/>
                <a:cs typeface="Times New Roman" panose="02020603050405020304" pitchFamily="18" charset="0"/>
              </a:rPr>
              <a:t>application.</a:t>
            </a:r>
            <a:endParaRPr sz="2000" dirty="0">
              <a:latin typeface="Times New Roman" panose="02020603050405020304" pitchFamily="18" charset="0"/>
              <a:cs typeface="Times New Roman" panose="02020603050405020304" pitchFamily="18" charset="0"/>
            </a:endParaRPr>
          </a:p>
          <a:p>
            <a:pPr marL="298450" indent="-285750" algn="just">
              <a:lnSpc>
                <a:spcPct val="100000"/>
              </a:lnSpc>
              <a:spcBef>
                <a:spcPts val="2800"/>
              </a:spcBef>
              <a:buFont typeface="Arial MT"/>
              <a:buChar char="•"/>
              <a:tabLst>
                <a:tab pos="298450" algn="l"/>
              </a:tabLst>
            </a:pPr>
            <a:r>
              <a:rPr sz="2000" spc="-240" dirty="0">
                <a:solidFill>
                  <a:srgbClr val="FFFFFF"/>
                </a:solidFill>
                <a:latin typeface="Times New Roman" panose="02020603050405020304" pitchFamily="18" charset="0"/>
                <a:cs typeface="Times New Roman" panose="02020603050405020304" pitchFamily="18" charset="0"/>
              </a:rPr>
              <a:t>To</a:t>
            </a:r>
            <a:r>
              <a:rPr sz="2000" spc="-10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run</a:t>
            </a:r>
            <a:r>
              <a:rPr sz="2000" spc="-5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this</a:t>
            </a:r>
            <a:r>
              <a:rPr sz="2000" spc="1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project</a:t>
            </a:r>
            <a:r>
              <a:rPr sz="2000" spc="-10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deploy</a:t>
            </a:r>
            <a:r>
              <a:rPr sz="2000" spc="-30" dirty="0">
                <a:solidFill>
                  <a:srgbClr val="FFFFFF"/>
                </a:solidFill>
                <a:latin typeface="Times New Roman" panose="02020603050405020304" pitchFamily="18" charset="0"/>
                <a:cs typeface="Times New Roman" panose="02020603050405020304" pitchFamily="18" charset="0"/>
              </a:rPr>
              <a:t> </a:t>
            </a:r>
            <a:r>
              <a:rPr sz="2000" spc="-20" dirty="0">
                <a:solidFill>
                  <a:srgbClr val="FFFFFF"/>
                </a:solidFill>
                <a:latin typeface="Times New Roman" panose="02020603050405020304" pitchFamily="18" charset="0"/>
                <a:cs typeface="Times New Roman" panose="02020603050405020304" pitchFamily="18" charset="0"/>
              </a:rPr>
              <a:t>‘FakeNews’</a:t>
            </a:r>
            <a:r>
              <a:rPr sz="2000" spc="-17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folder</a:t>
            </a:r>
            <a:r>
              <a:rPr sz="2000" spc="-4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on</a:t>
            </a:r>
            <a:r>
              <a:rPr sz="2000" spc="-5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jupiter</a:t>
            </a:r>
            <a:r>
              <a:rPr sz="2000" spc="14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and</a:t>
            </a:r>
            <a:r>
              <a:rPr sz="2000" spc="-2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then</a:t>
            </a:r>
            <a:r>
              <a:rPr sz="2000" spc="3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start</a:t>
            </a:r>
            <a:r>
              <a:rPr sz="2000" spc="-35" dirty="0">
                <a:solidFill>
                  <a:srgbClr val="FFFFFF"/>
                </a:solidFill>
                <a:latin typeface="Times New Roman" panose="02020603050405020304" pitchFamily="18" charset="0"/>
                <a:cs typeface="Times New Roman" panose="02020603050405020304" pitchFamily="18" charset="0"/>
              </a:rPr>
              <a:t> </a:t>
            </a:r>
            <a:r>
              <a:rPr sz="2000" spc="-10" dirty="0">
                <a:solidFill>
                  <a:srgbClr val="FFFFFF"/>
                </a:solidFill>
                <a:latin typeface="Times New Roman" panose="02020603050405020304" pitchFamily="18" charset="0"/>
                <a:cs typeface="Times New Roman" panose="02020603050405020304" pitchFamily="18" charset="0"/>
              </a:rPr>
              <a:t>ser</a:t>
            </a:r>
            <a:r>
              <a:rPr sz="2000" spc="-345" dirty="0">
                <a:solidFill>
                  <a:srgbClr val="FFFFFF"/>
                </a:solidFill>
                <a:latin typeface="Times New Roman" panose="02020603050405020304" pitchFamily="18" charset="0"/>
                <a:cs typeface="Times New Roman" panose="02020603050405020304" pitchFamily="18" charset="0"/>
              </a:rPr>
              <a:t> </a:t>
            </a:r>
            <a:r>
              <a:rPr sz="2000" spc="-20" dirty="0">
                <a:solidFill>
                  <a:srgbClr val="FFFFFF"/>
                </a:solidFill>
                <a:latin typeface="Times New Roman" panose="02020603050405020304" pitchFamily="18" charset="0"/>
                <a:cs typeface="Times New Roman" panose="02020603050405020304" pitchFamily="18" charset="0"/>
              </a:rPr>
              <a:t>ver.</a:t>
            </a:r>
            <a:endParaRPr sz="2000" dirty="0">
              <a:latin typeface="Times New Roman" panose="02020603050405020304" pitchFamily="18" charset="0"/>
              <a:cs typeface="Times New Roman" panose="02020603050405020304" pitchFamily="18" charset="0"/>
            </a:endParaRPr>
          </a:p>
          <a:p>
            <a:pPr marL="298450" indent="-285750" algn="just">
              <a:lnSpc>
                <a:spcPct val="100000"/>
              </a:lnSpc>
              <a:spcBef>
                <a:spcPts val="3170"/>
              </a:spcBef>
              <a:buFont typeface="Arial MT"/>
              <a:buChar char="•"/>
              <a:tabLst>
                <a:tab pos="298450" algn="l"/>
              </a:tabLst>
            </a:pPr>
            <a:r>
              <a:rPr sz="2000" dirty="0">
                <a:solidFill>
                  <a:srgbClr val="FFFFFF"/>
                </a:solidFill>
                <a:latin typeface="Times New Roman" panose="02020603050405020304" pitchFamily="18" charset="0"/>
                <a:cs typeface="Times New Roman" panose="02020603050405020304" pitchFamily="18" charset="0"/>
              </a:rPr>
              <a:t>After</a:t>
            </a:r>
            <a:r>
              <a:rPr sz="2000" spc="4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running</a:t>
            </a:r>
            <a:r>
              <a:rPr sz="2000" spc="-10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code</a:t>
            </a:r>
            <a:r>
              <a:rPr sz="2000" spc="-15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in</a:t>
            </a:r>
            <a:r>
              <a:rPr sz="2000" spc="8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web</a:t>
            </a:r>
            <a:r>
              <a:rPr sz="2000" spc="-2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browser</a:t>
            </a:r>
            <a:r>
              <a:rPr sz="2000" spc="-18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will</a:t>
            </a:r>
            <a:r>
              <a:rPr sz="2000" spc="5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get</a:t>
            </a:r>
            <a:r>
              <a:rPr sz="2000" spc="-45"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below</a:t>
            </a:r>
            <a:r>
              <a:rPr sz="2000" spc="-35" dirty="0">
                <a:solidFill>
                  <a:srgbClr val="FFFFFF"/>
                </a:solidFill>
                <a:latin typeface="Times New Roman" panose="02020603050405020304" pitchFamily="18" charset="0"/>
                <a:cs typeface="Times New Roman" panose="02020603050405020304" pitchFamily="18" charset="0"/>
              </a:rPr>
              <a:t> </a:t>
            </a:r>
            <a:r>
              <a:rPr sz="2000" spc="-10" dirty="0">
                <a:solidFill>
                  <a:srgbClr val="FFFFFF"/>
                </a:solidFill>
                <a:latin typeface="Times New Roman" panose="02020603050405020304" pitchFamily="18" charset="0"/>
                <a:cs typeface="Times New Roman" panose="02020603050405020304" pitchFamily="18" charset="0"/>
              </a:rPr>
              <a:t>page.</a:t>
            </a:r>
            <a:endParaRPr lang="en-IN" sz="2000" spc="-10" dirty="0">
              <a:solidFill>
                <a:srgbClr val="FFFFFF"/>
              </a:solidFill>
              <a:latin typeface="Times New Roman" panose="02020603050405020304" pitchFamily="18" charset="0"/>
              <a:cs typeface="Times New Roman" panose="02020603050405020304" pitchFamily="18" charset="0"/>
            </a:endParaRPr>
          </a:p>
          <a:p>
            <a:pPr marL="298450" indent="-285750" algn="just">
              <a:lnSpc>
                <a:spcPct val="100000"/>
              </a:lnSpc>
              <a:spcBef>
                <a:spcPts val="3170"/>
              </a:spcBef>
              <a:buFont typeface="Arial MT"/>
              <a:buChar char="•"/>
              <a:tabLst>
                <a:tab pos="298450" algn="l"/>
              </a:tabLst>
            </a:pPr>
            <a:endParaRPr sz="1800" dirty="0">
              <a:latin typeface="Microsoft YaHei UI Light"/>
              <a:cs typeface="Microsoft YaHei UI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597D98-1613-45B4-BFAC-0B76E9053C89}"/>
              </a:ext>
            </a:extLst>
          </p:cNvPr>
          <p:cNvPicPr>
            <a:picLocks noChangeAspect="1"/>
          </p:cNvPicPr>
          <p:nvPr/>
        </p:nvPicPr>
        <p:blipFill rotWithShape="1">
          <a:blip r:embed="rId2">
            <a:extLst>
              <a:ext uri="{28A0092B-C50C-407E-A947-70E740481C1C}">
                <a14:useLocalDpi xmlns:a14="http://schemas.microsoft.com/office/drawing/2010/main" val="0"/>
              </a:ext>
            </a:extLst>
          </a:blip>
          <a:srcRect l="4375" t="9982" r="5000" b="6645"/>
          <a:stretch/>
        </p:blipFill>
        <p:spPr>
          <a:xfrm>
            <a:off x="533400" y="685800"/>
            <a:ext cx="11049000" cy="5715000"/>
          </a:xfrm>
          <a:prstGeom prst="rect">
            <a:avLst/>
          </a:prstGeom>
        </p:spPr>
      </p:pic>
    </p:spTree>
    <p:extLst>
      <p:ext uri="{BB962C8B-B14F-4D97-AF65-F5344CB8AC3E}">
        <p14:creationId xmlns:p14="http://schemas.microsoft.com/office/powerpoint/2010/main" val="3222680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906838-BF60-4F6B-8F2D-C8092F825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469146"/>
            <a:ext cx="12192000" cy="5919708"/>
          </a:xfrm>
          <a:prstGeom prst="rect">
            <a:avLst/>
          </a:prstGeom>
        </p:spPr>
      </p:pic>
    </p:spTree>
    <p:extLst>
      <p:ext uri="{BB962C8B-B14F-4D97-AF65-F5344CB8AC3E}">
        <p14:creationId xmlns:p14="http://schemas.microsoft.com/office/powerpoint/2010/main" val="535486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2E241C-932B-432A-92A1-7B28D35FFD66}"/>
              </a:ext>
            </a:extLst>
          </p:cNvPr>
          <p:cNvPicPr>
            <a:picLocks noChangeAspect="1"/>
          </p:cNvPicPr>
          <p:nvPr/>
        </p:nvPicPr>
        <p:blipFill rotWithShape="1">
          <a:blip r:embed="rId2">
            <a:extLst>
              <a:ext uri="{28A0092B-C50C-407E-A947-70E740481C1C}">
                <a14:useLocalDpi xmlns:a14="http://schemas.microsoft.com/office/drawing/2010/main" val="0"/>
              </a:ext>
            </a:extLst>
          </a:blip>
          <a:srcRect l="4377" t="8869" r="4375" b="11092"/>
          <a:stretch/>
        </p:blipFill>
        <p:spPr>
          <a:xfrm>
            <a:off x="533400" y="609600"/>
            <a:ext cx="11125200" cy="5486400"/>
          </a:xfrm>
          <a:prstGeom prst="rect">
            <a:avLst/>
          </a:prstGeom>
        </p:spPr>
      </p:pic>
    </p:spTree>
    <p:extLst>
      <p:ext uri="{BB962C8B-B14F-4D97-AF65-F5344CB8AC3E}">
        <p14:creationId xmlns:p14="http://schemas.microsoft.com/office/powerpoint/2010/main" val="54551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7620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1F1F1F"/>
          </a:solidFill>
        </p:spPr>
        <p:txBody>
          <a:bodyPr wrap="square" lIns="0" tIns="0" rIns="0" bIns="0" rtlCol="0"/>
          <a:lstStyle/>
          <a:p>
            <a:endParaRPr dirty="0"/>
          </a:p>
        </p:txBody>
      </p:sp>
      <p:grpSp>
        <p:nvGrpSpPr>
          <p:cNvPr id="3" name="object 3"/>
          <p:cNvGrpSpPr/>
          <p:nvPr/>
        </p:nvGrpSpPr>
        <p:grpSpPr>
          <a:xfrm>
            <a:off x="0" y="-57150"/>
            <a:ext cx="12197080" cy="5209540"/>
            <a:chOff x="0" y="0"/>
            <a:chExt cx="12197080" cy="5209540"/>
          </a:xfrm>
        </p:grpSpPr>
        <p:pic>
          <p:nvPicPr>
            <p:cNvPr id="4" name="object 4"/>
            <p:cNvPicPr/>
            <p:nvPr/>
          </p:nvPicPr>
          <p:blipFill>
            <a:blip r:embed="rId2" cstate="print"/>
            <a:stretch>
              <a:fillRect/>
            </a:stretch>
          </p:blipFill>
          <p:spPr>
            <a:xfrm>
              <a:off x="0" y="0"/>
              <a:ext cx="12191999" cy="5200650"/>
            </a:xfrm>
            <a:prstGeom prst="rect">
              <a:avLst/>
            </a:prstGeom>
          </p:spPr>
        </p:pic>
        <p:sp>
          <p:nvSpPr>
            <p:cNvPr id="5" name="object 5"/>
            <p:cNvSpPr/>
            <p:nvPr/>
          </p:nvSpPr>
          <p:spPr>
            <a:xfrm>
              <a:off x="4763" y="4825"/>
              <a:ext cx="12187555" cy="5200015"/>
            </a:xfrm>
            <a:custGeom>
              <a:avLst/>
              <a:gdLst/>
              <a:ahLst/>
              <a:cxnLst/>
              <a:rect l="l" t="t" r="r" b="b"/>
              <a:pathLst>
                <a:path w="12187555" h="5200015">
                  <a:moveTo>
                    <a:pt x="0" y="0"/>
                  </a:moveTo>
                  <a:lnTo>
                    <a:pt x="0" y="4901692"/>
                  </a:lnTo>
                  <a:lnTo>
                    <a:pt x="1995994" y="4901692"/>
                  </a:lnTo>
                  <a:lnTo>
                    <a:pt x="2377121" y="5187442"/>
                  </a:lnTo>
                  <a:lnTo>
                    <a:pt x="2385503" y="5190617"/>
                  </a:lnTo>
                  <a:lnTo>
                    <a:pt x="2398203" y="5195316"/>
                  </a:lnTo>
                  <a:lnTo>
                    <a:pt x="2410903" y="5200015"/>
                  </a:lnTo>
                  <a:lnTo>
                    <a:pt x="2421571" y="5200015"/>
                  </a:lnTo>
                  <a:lnTo>
                    <a:pt x="2434271" y="5200015"/>
                  </a:lnTo>
                  <a:lnTo>
                    <a:pt x="2444812" y="5195316"/>
                  </a:lnTo>
                  <a:lnTo>
                    <a:pt x="2457512" y="5190617"/>
                  </a:lnTo>
                  <a:lnTo>
                    <a:pt x="2466021" y="5187442"/>
                  </a:lnTo>
                  <a:lnTo>
                    <a:pt x="2847021" y="4901692"/>
                  </a:lnTo>
                  <a:lnTo>
                    <a:pt x="12187236" y="4901692"/>
                  </a:lnTo>
                </a:path>
              </a:pathLst>
            </a:custGeom>
            <a:ln w="9144">
              <a:solidFill>
                <a:srgbClr val="EE395E"/>
              </a:solidFill>
            </a:ln>
          </p:spPr>
          <p:txBody>
            <a:bodyPr wrap="square" lIns="0" tIns="0" rIns="0" bIns="0" rtlCol="0"/>
            <a:lstStyle/>
            <a:p>
              <a:endParaRPr dirty="0"/>
            </a:p>
          </p:txBody>
        </p:sp>
      </p:grpSp>
      <p:sp>
        <p:nvSpPr>
          <p:cNvPr id="6" name="object 6"/>
          <p:cNvSpPr txBox="1">
            <a:spLocks noGrp="1"/>
          </p:cNvSpPr>
          <p:nvPr>
            <p:ph type="title"/>
          </p:nvPr>
        </p:nvSpPr>
        <p:spPr>
          <a:prstGeom prst="rect">
            <a:avLst/>
          </a:prstGeom>
        </p:spPr>
        <p:txBody>
          <a:bodyPr vert="horz" wrap="square" lIns="0" tIns="172593" rIns="0" bIns="0" rtlCol="0">
            <a:spAutoFit/>
          </a:bodyPr>
          <a:lstStyle/>
          <a:p>
            <a:pPr marL="3307079">
              <a:lnSpc>
                <a:spcPct val="100000"/>
              </a:lnSpc>
              <a:spcBef>
                <a:spcPts val="130"/>
              </a:spcBef>
            </a:pPr>
            <a:r>
              <a:rPr sz="4400" b="1" dirty="0">
                <a:solidFill>
                  <a:srgbClr val="EBF0DE"/>
                </a:solidFill>
              </a:rPr>
              <a:t>PROJECT</a:t>
            </a:r>
            <a:r>
              <a:rPr sz="4400" b="1" spc="-290" dirty="0">
                <a:solidFill>
                  <a:srgbClr val="EBF0DE"/>
                </a:solidFill>
              </a:rPr>
              <a:t> </a:t>
            </a:r>
            <a:r>
              <a:rPr sz="4400" b="1" spc="-20" dirty="0">
                <a:solidFill>
                  <a:srgbClr val="EBF0DE"/>
                </a:solidFill>
              </a:rPr>
              <a:t>TITLE</a:t>
            </a:r>
            <a:endParaRPr sz="4400" b="1" dirty="0"/>
          </a:p>
        </p:txBody>
      </p:sp>
      <p:sp>
        <p:nvSpPr>
          <p:cNvPr id="7" name="object 7"/>
          <p:cNvSpPr txBox="1"/>
          <p:nvPr/>
        </p:nvSpPr>
        <p:spPr>
          <a:xfrm>
            <a:off x="2590800" y="1619503"/>
            <a:ext cx="7810881" cy="1355307"/>
          </a:xfrm>
          <a:prstGeom prst="rect">
            <a:avLst/>
          </a:prstGeom>
        </p:spPr>
        <p:txBody>
          <a:bodyPr vert="horz" wrap="square" lIns="0" tIns="34290" rIns="0" bIns="0" rtlCol="0">
            <a:spAutoFit/>
          </a:bodyPr>
          <a:lstStyle/>
          <a:p>
            <a:pPr marL="12700" marR="5080" indent="409575">
              <a:lnSpc>
                <a:spcPts val="5250"/>
              </a:lnSpc>
              <a:spcBef>
                <a:spcPts val="270"/>
              </a:spcBef>
            </a:pPr>
            <a:r>
              <a:rPr sz="4400" spc="-95" dirty="0">
                <a:solidFill>
                  <a:srgbClr val="FCFCFC"/>
                </a:solidFill>
                <a:latin typeface="Microsoft YaHei UI Light"/>
                <a:cs typeface="Microsoft YaHei UI Light"/>
              </a:rPr>
              <a:t>Fake</a:t>
            </a:r>
            <a:r>
              <a:rPr sz="4400" spc="-204" dirty="0">
                <a:solidFill>
                  <a:srgbClr val="FCFCFC"/>
                </a:solidFill>
                <a:latin typeface="Microsoft YaHei UI Light"/>
                <a:cs typeface="Microsoft YaHei UI Light"/>
              </a:rPr>
              <a:t> </a:t>
            </a:r>
            <a:r>
              <a:rPr sz="4400" dirty="0">
                <a:solidFill>
                  <a:srgbClr val="FCFCFC"/>
                </a:solidFill>
                <a:latin typeface="Microsoft YaHei UI Light"/>
                <a:cs typeface="Microsoft YaHei UI Light"/>
              </a:rPr>
              <a:t>News</a:t>
            </a:r>
            <a:r>
              <a:rPr sz="4400" spc="-160" dirty="0">
                <a:solidFill>
                  <a:srgbClr val="FCFCFC"/>
                </a:solidFill>
                <a:latin typeface="Microsoft YaHei UI Light"/>
                <a:cs typeface="Microsoft YaHei UI Light"/>
              </a:rPr>
              <a:t> </a:t>
            </a:r>
            <a:r>
              <a:rPr sz="4400" spc="-10" dirty="0">
                <a:solidFill>
                  <a:srgbClr val="FCFCFC"/>
                </a:solidFill>
                <a:latin typeface="Microsoft YaHei UI Light"/>
                <a:cs typeface="Microsoft YaHei UI Light"/>
              </a:rPr>
              <a:t>Detection</a:t>
            </a:r>
            <a:r>
              <a:rPr lang="en-IN" sz="4400" spc="-10" dirty="0">
                <a:solidFill>
                  <a:srgbClr val="FCFCFC"/>
                </a:solidFill>
                <a:latin typeface="Microsoft YaHei UI Light"/>
                <a:cs typeface="Microsoft YaHei UI Light"/>
              </a:rPr>
              <a:t> System              	Using Machine Learning</a:t>
            </a:r>
            <a:r>
              <a:rPr sz="4400" spc="-10" dirty="0">
                <a:solidFill>
                  <a:srgbClr val="FCFCFC"/>
                </a:solidFill>
                <a:latin typeface="Microsoft YaHei UI Light"/>
                <a:cs typeface="Microsoft YaHei UI Light"/>
              </a:rPr>
              <a:t> </a:t>
            </a:r>
            <a:r>
              <a:rPr lang="en-IN" sz="4400" spc="-10" dirty="0">
                <a:solidFill>
                  <a:srgbClr val="FCFCFC"/>
                </a:solidFill>
                <a:latin typeface="Microsoft YaHei UI Light"/>
                <a:cs typeface="Microsoft YaHei UI Light"/>
              </a:rPr>
              <a:t>  </a:t>
            </a:r>
            <a:endParaRPr sz="4400" dirty="0">
              <a:latin typeface="Microsoft YaHei UI Light"/>
              <a:cs typeface="Microsoft YaHei UI Light"/>
            </a:endParaRPr>
          </a:p>
        </p:txBody>
      </p:sp>
      <p:pic>
        <p:nvPicPr>
          <p:cNvPr id="8" name="object 8"/>
          <p:cNvPicPr/>
          <p:nvPr/>
        </p:nvPicPr>
        <p:blipFill>
          <a:blip r:embed="rId3" cstate="print"/>
          <a:stretch>
            <a:fillRect/>
          </a:stretch>
        </p:blipFill>
        <p:spPr>
          <a:xfrm>
            <a:off x="3343275" y="5505450"/>
            <a:ext cx="5505450" cy="847725"/>
          </a:xfrm>
          <a:prstGeom prst="rect">
            <a:avLst/>
          </a:prstGeom>
        </p:spPr>
      </p:pic>
      <p:sp>
        <p:nvSpPr>
          <p:cNvPr id="9" name="object 9"/>
          <p:cNvSpPr txBox="1"/>
          <p:nvPr/>
        </p:nvSpPr>
        <p:spPr>
          <a:xfrm>
            <a:off x="3594100" y="5638800"/>
            <a:ext cx="5168900" cy="439864"/>
          </a:xfrm>
          <a:prstGeom prst="rect">
            <a:avLst/>
          </a:prstGeom>
        </p:spPr>
        <p:txBody>
          <a:bodyPr vert="horz" wrap="square" lIns="0" tIns="16510" rIns="0" bIns="0" rtlCol="0">
            <a:spAutoFit/>
          </a:bodyPr>
          <a:lstStyle/>
          <a:p>
            <a:pPr marL="12700">
              <a:lnSpc>
                <a:spcPct val="100000"/>
              </a:lnSpc>
              <a:spcBef>
                <a:spcPts val="130"/>
              </a:spcBef>
            </a:pPr>
            <a:r>
              <a:rPr lang="en-IN" sz="2750" spc="-20" dirty="0">
                <a:solidFill>
                  <a:srgbClr val="FFFFFF"/>
                </a:solidFill>
                <a:latin typeface="Microsoft YaHei UI Light"/>
                <a:cs typeface="Microsoft YaHei UI Light"/>
              </a:rPr>
              <a:t>MIS</a:t>
            </a:r>
            <a:r>
              <a:rPr sz="2750" spc="-20" dirty="0">
                <a:solidFill>
                  <a:srgbClr val="FFFFFF"/>
                </a:solidFill>
                <a:latin typeface="Microsoft YaHei UI Light"/>
                <a:cs typeface="Microsoft YaHei UI Light"/>
              </a:rPr>
              <a:t>INFORMATION</a:t>
            </a:r>
            <a:r>
              <a:rPr lang="en-IN" sz="2750" spc="-20" dirty="0">
                <a:solidFill>
                  <a:srgbClr val="FFFFFF"/>
                </a:solidFill>
                <a:latin typeface="Microsoft YaHei UI Light"/>
                <a:cs typeface="Microsoft YaHei UI Light"/>
              </a:rPr>
              <a:t> </a:t>
            </a:r>
            <a:r>
              <a:rPr sz="2750" spc="-10" dirty="0">
                <a:solidFill>
                  <a:srgbClr val="FFFFFF"/>
                </a:solidFill>
                <a:latin typeface="Microsoft YaHei UI Light"/>
                <a:cs typeface="Microsoft YaHei UI Light"/>
              </a:rPr>
              <a:t>DETECTION</a:t>
            </a:r>
            <a:endParaRPr sz="2750" dirty="0">
              <a:latin typeface="Microsoft YaHei UI Light"/>
              <a:cs typeface="Microsoft YaHei UI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B5E0-8962-4D0E-B5BE-2DEA43A58FAF}"/>
              </a:ext>
            </a:extLst>
          </p:cNvPr>
          <p:cNvSpPr>
            <a:spLocks noGrp="1"/>
          </p:cNvSpPr>
          <p:nvPr>
            <p:ph type="title"/>
          </p:nvPr>
        </p:nvSpPr>
        <p:spPr>
          <a:xfrm>
            <a:off x="886460" y="724281"/>
            <a:ext cx="10419079" cy="607859"/>
          </a:xfrm>
        </p:spPr>
        <p:txBody>
          <a:bodyPr/>
          <a:lstStyle/>
          <a:p>
            <a:r>
              <a:rPr lang="en-IN" dirty="0"/>
              <a:t>TEST CASES</a:t>
            </a:r>
          </a:p>
        </p:txBody>
      </p:sp>
      <p:sp>
        <p:nvSpPr>
          <p:cNvPr id="3" name="Text Placeholder 2">
            <a:extLst>
              <a:ext uri="{FF2B5EF4-FFF2-40B4-BE49-F238E27FC236}">
                <a16:creationId xmlns:a16="http://schemas.microsoft.com/office/drawing/2014/main" id="{08B7C2E5-6A76-48D5-92F7-5B18101BFB12}"/>
              </a:ext>
            </a:extLst>
          </p:cNvPr>
          <p:cNvSpPr>
            <a:spLocks noGrp="1"/>
          </p:cNvSpPr>
          <p:nvPr>
            <p:ph type="body" idx="1"/>
          </p:nvPr>
        </p:nvSpPr>
        <p:spPr>
          <a:xfrm>
            <a:off x="422275" y="2348166"/>
            <a:ext cx="10831830" cy="4509834"/>
          </a:xfrm>
        </p:spPr>
        <p:txBody>
          <a:bodyPr/>
          <a:lstStyle/>
          <a:p>
            <a:endParaRPr lang="en-IN" dirty="0"/>
          </a:p>
        </p:txBody>
      </p:sp>
      <p:graphicFrame>
        <p:nvGraphicFramePr>
          <p:cNvPr id="4" name="Table 3">
            <a:extLst>
              <a:ext uri="{FF2B5EF4-FFF2-40B4-BE49-F238E27FC236}">
                <a16:creationId xmlns:a16="http://schemas.microsoft.com/office/drawing/2014/main" id="{B56620C8-A27B-4414-A777-A74A40C929EB}"/>
              </a:ext>
            </a:extLst>
          </p:cNvPr>
          <p:cNvGraphicFramePr>
            <a:graphicFrameLocks noGrp="1"/>
          </p:cNvGraphicFramePr>
          <p:nvPr>
            <p:extLst>
              <p:ext uri="{D42A27DB-BD31-4B8C-83A1-F6EECF244321}">
                <p14:modId xmlns:p14="http://schemas.microsoft.com/office/powerpoint/2010/main" val="484104690"/>
              </p:ext>
            </p:extLst>
          </p:nvPr>
        </p:nvGraphicFramePr>
        <p:xfrm>
          <a:off x="0" y="1905000"/>
          <a:ext cx="12192000" cy="4952999"/>
        </p:xfrm>
        <a:graphic>
          <a:graphicData uri="http://schemas.openxmlformats.org/drawingml/2006/table">
            <a:tbl>
              <a:tblPr firstRow="1" firstCol="1" bandRow="1">
                <a:tableStyleId>{5C22544A-7EE6-4342-B048-85BDC9FD1C3A}</a:tableStyleId>
              </a:tblPr>
              <a:tblGrid>
                <a:gridCol w="1951039">
                  <a:extLst>
                    <a:ext uri="{9D8B030D-6E8A-4147-A177-3AD203B41FA5}">
                      <a16:colId xmlns:a16="http://schemas.microsoft.com/office/drawing/2014/main" val="1652092897"/>
                    </a:ext>
                  </a:extLst>
                </a:gridCol>
                <a:gridCol w="2270488">
                  <a:extLst>
                    <a:ext uri="{9D8B030D-6E8A-4147-A177-3AD203B41FA5}">
                      <a16:colId xmlns:a16="http://schemas.microsoft.com/office/drawing/2014/main" val="3432200906"/>
                    </a:ext>
                  </a:extLst>
                </a:gridCol>
                <a:gridCol w="2040799">
                  <a:extLst>
                    <a:ext uri="{9D8B030D-6E8A-4147-A177-3AD203B41FA5}">
                      <a16:colId xmlns:a16="http://schemas.microsoft.com/office/drawing/2014/main" val="3527015006"/>
                    </a:ext>
                  </a:extLst>
                </a:gridCol>
                <a:gridCol w="2064561">
                  <a:extLst>
                    <a:ext uri="{9D8B030D-6E8A-4147-A177-3AD203B41FA5}">
                      <a16:colId xmlns:a16="http://schemas.microsoft.com/office/drawing/2014/main" val="4013540708"/>
                    </a:ext>
                  </a:extLst>
                </a:gridCol>
                <a:gridCol w="1977439">
                  <a:extLst>
                    <a:ext uri="{9D8B030D-6E8A-4147-A177-3AD203B41FA5}">
                      <a16:colId xmlns:a16="http://schemas.microsoft.com/office/drawing/2014/main" val="727205545"/>
                    </a:ext>
                  </a:extLst>
                </a:gridCol>
                <a:gridCol w="1887674">
                  <a:extLst>
                    <a:ext uri="{9D8B030D-6E8A-4147-A177-3AD203B41FA5}">
                      <a16:colId xmlns:a16="http://schemas.microsoft.com/office/drawing/2014/main" val="3756905566"/>
                    </a:ext>
                  </a:extLst>
                </a:gridCol>
              </a:tblGrid>
              <a:tr h="832963">
                <a:tc>
                  <a:txBody>
                    <a:bodyPr/>
                    <a:lstStyle/>
                    <a:p>
                      <a:pPr marL="12700" marR="29845" indent="-6350" algn="l">
                        <a:lnSpc>
                          <a:spcPct val="107000"/>
                        </a:lnSpc>
                        <a:spcAft>
                          <a:spcPts val="110"/>
                        </a:spcAft>
                      </a:pPr>
                      <a:r>
                        <a:rPr lang="en-IN" sz="1400" dirty="0">
                          <a:effectLst/>
                        </a:rPr>
                        <a:t>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38100" indent="-6350" algn="l">
                        <a:lnSpc>
                          <a:spcPct val="107000"/>
                        </a:lnSpc>
                        <a:spcAft>
                          <a:spcPts val="110"/>
                        </a:spcAft>
                      </a:pPr>
                      <a:r>
                        <a:rPr lang="en-IN" sz="1400" dirty="0">
                          <a:effectLst/>
                        </a:rPr>
                        <a:t>Logistic regression</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41275" indent="-6350" algn="l">
                        <a:lnSpc>
                          <a:spcPct val="107000"/>
                        </a:lnSpc>
                        <a:spcAft>
                          <a:spcPts val="110"/>
                        </a:spcAft>
                      </a:pPr>
                      <a:r>
                        <a:rPr lang="en-IN" sz="1400" dirty="0">
                          <a:effectLst/>
                        </a:rPr>
                        <a:t>Decision Tree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40640" indent="-6350" algn="l">
                        <a:lnSpc>
                          <a:spcPct val="107000"/>
                        </a:lnSpc>
                        <a:spcAft>
                          <a:spcPts val="110"/>
                        </a:spcAft>
                      </a:pPr>
                      <a:r>
                        <a:rPr lang="en-IN" sz="1400" dirty="0">
                          <a:effectLst/>
                        </a:rPr>
                        <a:t>Gradient Boosting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43180" indent="-6350" algn="l">
                        <a:lnSpc>
                          <a:spcPct val="100000"/>
                        </a:lnSpc>
                        <a:spcAft>
                          <a:spcPts val="85"/>
                        </a:spcAft>
                      </a:pPr>
                      <a:r>
                        <a:rPr lang="en-IN" sz="1400" dirty="0">
                          <a:effectLst/>
                        </a:rPr>
                        <a:t>Random  </a:t>
                      </a:r>
                    </a:p>
                    <a:p>
                      <a:pPr marL="12700" marR="29845" indent="-6350" algn="l">
                        <a:lnSpc>
                          <a:spcPct val="107000"/>
                        </a:lnSpc>
                        <a:spcAft>
                          <a:spcPts val="110"/>
                        </a:spcAft>
                      </a:pPr>
                      <a:r>
                        <a:rPr lang="en-IN" sz="1400" dirty="0">
                          <a:effectLst/>
                        </a:rPr>
                        <a:t>Forest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29845" indent="-6350" algn="l">
                        <a:lnSpc>
                          <a:spcPct val="107000"/>
                        </a:lnSpc>
                        <a:spcAft>
                          <a:spcPts val="60"/>
                        </a:spcAft>
                      </a:pPr>
                      <a:r>
                        <a:rPr lang="en-IN" sz="1400" dirty="0">
                          <a:effectLst/>
                        </a:rPr>
                        <a:t>Result </a:t>
                      </a:r>
                    </a:p>
                    <a:p>
                      <a:pPr marL="12700" marR="29845" indent="-6350" algn="l">
                        <a:lnSpc>
                          <a:spcPct val="107000"/>
                        </a:lnSpc>
                        <a:spcAft>
                          <a:spcPts val="110"/>
                        </a:spcAft>
                      </a:pP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extLst>
                  <a:ext uri="{0D108BD9-81ED-4DB2-BD59-A6C34878D82A}">
                    <a16:rowId xmlns:a16="http://schemas.microsoft.com/office/drawing/2014/main" val="2603080302"/>
                  </a:ext>
                </a:extLst>
              </a:tr>
              <a:tr h="929359">
                <a:tc>
                  <a:txBody>
                    <a:bodyPr/>
                    <a:lstStyle/>
                    <a:p>
                      <a:pPr marL="12700" marR="29845" indent="-6350" algn="l">
                        <a:lnSpc>
                          <a:spcPct val="107000"/>
                        </a:lnSpc>
                        <a:spcAft>
                          <a:spcPts val="110"/>
                        </a:spcAft>
                      </a:pPr>
                      <a:r>
                        <a:rPr lang="en-IN" sz="1400" dirty="0">
                          <a:effectLst/>
                        </a:rPr>
                        <a:t>NEWS </a:t>
                      </a:r>
                    </a:p>
                    <a:p>
                      <a:pPr marL="12700" marR="29845" indent="-6350" algn="l">
                        <a:lnSpc>
                          <a:spcPct val="107000"/>
                        </a:lnSpc>
                        <a:spcAft>
                          <a:spcPts val="110"/>
                        </a:spcAft>
                      </a:pPr>
                      <a:r>
                        <a:rPr lang="en-IN" sz="1400" dirty="0">
                          <a:effectLst/>
                        </a:rPr>
                        <a:t>1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29845" indent="-6350" algn="l">
                        <a:lnSpc>
                          <a:spcPct val="107000"/>
                        </a:lnSpc>
                        <a:spcAft>
                          <a:spcPts val="110"/>
                        </a:spcAft>
                      </a:pPr>
                      <a:r>
                        <a:rPr lang="en-IN" sz="1400" dirty="0">
                          <a:effectLst/>
                        </a:rPr>
                        <a:t>FAKE NEWS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29845" indent="-6350" algn="l">
                        <a:lnSpc>
                          <a:spcPct val="107000"/>
                        </a:lnSpc>
                        <a:spcAft>
                          <a:spcPts val="10"/>
                        </a:spcAft>
                      </a:pPr>
                      <a:r>
                        <a:rPr lang="en-IN" sz="1400" dirty="0">
                          <a:effectLst/>
                        </a:rPr>
                        <a:t>NOT A  </a:t>
                      </a:r>
                    </a:p>
                    <a:p>
                      <a:pPr marL="12700" marR="29845" indent="-6350" algn="l">
                        <a:lnSpc>
                          <a:spcPct val="107000"/>
                        </a:lnSpc>
                        <a:spcAft>
                          <a:spcPts val="110"/>
                        </a:spcAft>
                      </a:pPr>
                      <a:r>
                        <a:rPr lang="en-IN" sz="1400" dirty="0">
                          <a:effectLst/>
                        </a:rPr>
                        <a:t>FAKE  </a:t>
                      </a:r>
                    </a:p>
                    <a:p>
                      <a:pPr marL="12700" marR="29845" indent="-6350" algn="l">
                        <a:lnSpc>
                          <a:spcPct val="107000"/>
                        </a:lnSpc>
                        <a:spcAft>
                          <a:spcPts val="110"/>
                        </a:spcAft>
                      </a:pPr>
                      <a:r>
                        <a:rPr lang="en-IN" sz="1400" dirty="0">
                          <a:effectLst/>
                        </a:rPr>
                        <a:t>NEWS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29845" indent="-6350" algn="l">
                        <a:lnSpc>
                          <a:spcPct val="107000"/>
                        </a:lnSpc>
                        <a:spcAft>
                          <a:spcPts val="10"/>
                        </a:spcAft>
                      </a:pPr>
                      <a:r>
                        <a:rPr lang="en-IN" sz="1400" dirty="0">
                          <a:effectLst/>
                        </a:rPr>
                        <a:t>NOT A  </a:t>
                      </a:r>
                    </a:p>
                    <a:p>
                      <a:pPr marL="12700" marR="29845" indent="-6350" algn="l">
                        <a:lnSpc>
                          <a:spcPct val="107000"/>
                        </a:lnSpc>
                        <a:spcAft>
                          <a:spcPts val="110"/>
                        </a:spcAft>
                      </a:pPr>
                      <a:r>
                        <a:rPr lang="en-IN" sz="1400" dirty="0">
                          <a:effectLst/>
                        </a:rPr>
                        <a:t>FAKE  </a:t>
                      </a:r>
                    </a:p>
                    <a:p>
                      <a:pPr marL="12700" marR="29845" indent="-6350" algn="l">
                        <a:lnSpc>
                          <a:spcPct val="107000"/>
                        </a:lnSpc>
                        <a:spcAft>
                          <a:spcPts val="110"/>
                        </a:spcAft>
                      </a:pPr>
                      <a:r>
                        <a:rPr lang="en-IN" sz="1400" dirty="0">
                          <a:effectLst/>
                        </a:rPr>
                        <a:t>NEWS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29845" indent="-6350" algn="l">
                        <a:lnSpc>
                          <a:spcPct val="107000"/>
                        </a:lnSpc>
                        <a:spcAft>
                          <a:spcPts val="10"/>
                        </a:spcAft>
                      </a:pPr>
                      <a:r>
                        <a:rPr lang="en-IN" sz="1400" dirty="0">
                          <a:effectLst/>
                        </a:rPr>
                        <a:t>NOT A  </a:t>
                      </a:r>
                    </a:p>
                    <a:p>
                      <a:pPr marL="12700" marR="29845" indent="-6350" algn="l">
                        <a:lnSpc>
                          <a:spcPct val="107000"/>
                        </a:lnSpc>
                        <a:spcAft>
                          <a:spcPts val="110"/>
                        </a:spcAft>
                      </a:pPr>
                      <a:r>
                        <a:rPr lang="en-IN" sz="1400" dirty="0">
                          <a:effectLst/>
                        </a:rPr>
                        <a:t>FAKE  </a:t>
                      </a:r>
                    </a:p>
                    <a:p>
                      <a:pPr marL="12700" marR="29845" indent="-6350" algn="l">
                        <a:lnSpc>
                          <a:spcPct val="107000"/>
                        </a:lnSpc>
                        <a:spcAft>
                          <a:spcPts val="110"/>
                        </a:spcAft>
                      </a:pPr>
                      <a:r>
                        <a:rPr lang="en-IN" sz="1400" dirty="0">
                          <a:effectLst/>
                        </a:rPr>
                        <a:t>NEWS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29845" indent="-6350" algn="l">
                        <a:lnSpc>
                          <a:spcPct val="107000"/>
                        </a:lnSpc>
                        <a:spcAft>
                          <a:spcPts val="110"/>
                        </a:spcAft>
                      </a:pPr>
                      <a:r>
                        <a:rPr lang="en-IN" sz="1400" dirty="0">
                          <a:effectLst/>
                        </a:rPr>
                        <a:t>True News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extLst>
                  <a:ext uri="{0D108BD9-81ED-4DB2-BD59-A6C34878D82A}">
                    <a16:rowId xmlns:a16="http://schemas.microsoft.com/office/drawing/2014/main" val="2467474408"/>
                  </a:ext>
                </a:extLst>
              </a:tr>
              <a:tr h="952985">
                <a:tc>
                  <a:txBody>
                    <a:bodyPr/>
                    <a:lstStyle/>
                    <a:p>
                      <a:pPr marL="12700" marR="29845" indent="-6350" algn="l">
                        <a:lnSpc>
                          <a:spcPct val="107000"/>
                        </a:lnSpc>
                        <a:spcAft>
                          <a:spcPts val="110"/>
                        </a:spcAft>
                      </a:pPr>
                      <a:r>
                        <a:rPr lang="en-IN" sz="1400" dirty="0">
                          <a:effectLst/>
                        </a:rPr>
                        <a:t>NEWS </a:t>
                      </a:r>
                    </a:p>
                    <a:p>
                      <a:pPr marL="12700" marR="29845" indent="-6350" algn="l">
                        <a:lnSpc>
                          <a:spcPct val="107000"/>
                        </a:lnSpc>
                        <a:spcAft>
                          <a:spcPts val="110"/>
                        </a:spcAft>
                      </a:pPr>
                      <a:r>
                        <a:rPr lang="en-IN" sz="1400" dirty="0">
                          <a:effectLst/>
                        </a:rPr>
                        <a:t>2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29845" indent="-6350" algn="l">
                        <a:lnSpc>
                          <a:spcPct val="107000"/>
                        </a:lnSpc>
                        <a:spcAft>
                          <a:spcPts val="110"/>
                        </a:spcAft>
                      </a:pPr>
                      <a:r>
                        <a:rPr lang="en-IN" sz="1400" dirty="0">
                          <a:effectLst/>
                        </a:rPr>
                        <a:t> FAKE NEWS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29845" indent="-6350" algn="l">
                        <a:lnSpc>
                          <a:spcPct val="107000"/>
                        </a:lnSpc>
                        <a:spcAft>
                          <a:spcPts val="110"/>
                        </a:spcAft>
                      </a:pPr>
                      <a:r>
                        <a:rPr lang="en-IN" sz="1400" dirty="0">
                          <a:effectLst/>
                        </a:rPr>
                        <a:t>NOT A  </a:t>
                      </a:r>
                    </a:p>
                    <a:p>
                      <a:pPr marL="12700" marR="29845" indent="-6350" algn="l">
                        <a:lnSpc>
                          <a:spcPct val="107000"/>
                        </a:lnSpc>
                        <a:spcAft>
                          <a:spcPts val="110"/>
                        </a:spcAft>
                      </a:pPr>
                      <a:r>
                        <a:rPr lang="en-IN" sz="1400" dirty="0">
                          <a:effectLst/>
                        </a:rPr>
                        <a:t>FAKE  </a:t>
                      </a:r>
                    </a:p>
                    <a:p>
                      <a:pPr marL="12700" marR="29845" indent="-6350" algn="l">
                        <a:lnSpc>
                          <a:spcPct val="107000"/>
                        </a:lnSpc>
                        <a:spcAft>
                          <a:spcPts val="110"/>
                        </a:spcAft>
                      </a:pPr>
                      <a:r>
                        <a:rPr lang="en-IN" sz="1400" dirty="0">
                          <a:effectLst/>
                        </a:rPr>
                        <a:t>NEWS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29845" indent="-6350" algn="l">
                        <a:lnSpc>
                          <a:spcPct val="107000"/>
                        </a:lnSpc>
                        <a:spcAft>
                          <a:spcPts val="110"/>
                        </a:spcAft>
                      </a:pPr>
                      <a:r>
                        <a:rPr lang="en-IN" sz="1400" dirty="0">
                          <a:effectLst/>
                        </a:rPr>
                        <a:t>FAKE NEWS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29845" indent="-6350" algn="l">
                        <a:lnSpc>
                          <a:spcPct val="107000"/>
                        </a:lnSpc>
                        <a:spcAft>
                          <a:spcPts val="110"/>
                        </a:spcAft>
                      </a:pPr>
                      <a:r>
                        <a:rPr lang="en-IN" sz="1400" dirty="0">
                          <a:effectLst/>
                        </a:rPr>
                        <a:t>FAKE NEWS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29845" indent="-6350" algn="l">
                        <a:lnSpc>
                          <a:spcPct val="107000"/>
                        </a:lnSpc>
                        <a:spcAft>
                          <a:spcPts val="110"/>
                        </a:spcAft>
                      </a:pPr>
                      <a:r>
                        <a:rPr lang="en-IN" sz="1400" dirty="0">
                          <a:effectLst/>
                        </a:rPr>
                        <a:t>Fake News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extLst>
                  <a:ext uri="{0D108BD9-81ED-4DB2-BD59-A6C34878D82A}">
                    <a16:rowId xmlns:a16="http://schemas.microsoft.com/office/drawing/2014/main" val="3695335829"/>
                  </a:ext>
                </a:extLst>
              </a:tr>
              <a:tr h="1118846">
                <a:tc>
                  <a:txBody>
                    <a:bodyPr/>
                    <a:lstStyle/>
                    <a:p>
                      <a:pPr marL="12700" marR="29845" indent="-6350" algn="l">
                        <a:lnSpc>
                          <a:spcPct val="107000"/>
                        </a:lnSpc>
                        <a:spcAft>
                          <a:spcPts val="110"/>
                        </a:spcAft>
                      </a:pPr>
                      <a:r>
                        <a:rPr lang="en-IN" sz="1400" dirty="0">
                          <a:effectLst/>
                        </a:rPr>
                        <a:t>NEWS </a:t>
                      </a:r>
                    </a:p>
                    <a:p>
                      <a:pPr marL="12700" marR="29845" indent="-6350" algn="l">
                        <a:lnSpc>
                          <a:spcPct val="107000"/>
                        </a:lnSpc>
                        <a:spcAft>
                          <a:spcPts val="110"/>
                        </a:spcAft>
                      </a:pPr>
                      <a:r>
                        <a:rPr lang="en-IN" sz="1400" dirty="0">
                          <a:effectLst/>
                        </a:rPr>
                        <a:t>3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29845" indent="-6350" algn="l">
                        <a:lnSpc>
                          <a:spcPct val="108000"/>
                        </a:lnSpc>
                        <a:spcAft>
                          <a:spcPts val="110"/>
                        </a:spcAft>
                      </a:pPr>
                      <a:r>
                        <a:rPr lang="en-IN" sz="1400" dirty="0">
                          <a:effectLst/>
                        </a:rPr>
                        <a:t>NOT  	A  FAKE  </a:t>
                      </a:r>
                    </a:p>
                    <a:p>
                      <a:pPr marL="12700" marR="29845" indent="-6350" algn="l">
                        <a:lnSpc>
                          <a:spcPct val="107000"/>
                        </a:lnSpc>
                        <a:spcAft>
                          <a:spcPts val="110"/>
                        </a:spcAft>
                      </a:pPr>
                      <a:r>
                        <a:rPr lang="en-IN" sz="1400" dirty="0">
                          <a:effectLst/>
                        </a:rPr>
                        <a:t>NEWS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29845" indent="-6350" algn="l">
                        <a:lnSpc>
                          <a:spcPct val="107000"/>
                        </a:lnSpc>
                        <a:spcAft>
                          <a:spcPts val="110"/>
                        </a:spcAft>
                      </a:pPr>
                      <a:r>
                        <a:rPr lang="en-IN" sz="1400" dirty="0">
                          <a:effectLst/>
                        </a:rPr>
                        <a:t>FAKE NEWS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29845" indent="-6350" algn="l">
                        <a:lnSpc>
                          <a:spcPct val="107000"/>
                        </a:lnSpc>
                        <a:spcAft>
                          <a:spcPts val="110"/>
                        </a:spcAft>
                      </a:pPr>
                      <a:r>
                        <a:rPr lang="en-IN" sz="1400" dirty="0">
                          <a:effectLst/>
                        </a:rPr>
                        <a:t> FAKE NEWS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29845" indent="-6350" algn="l">
                        <a:lnSpc>
                          <a:spcPct val="107000"/>
                        </a:lnSpc>
                        <a:spcAft>
                          <a:spcPts val="110"/>
                        </a:spcAft>
                      </a:pPr>
                      <a:r>
                        <a:rPr lang="en-IN" sz="1400" dirty="0">
                          <a:effectLst/>
                        </a:rPr>
                        <a:t> FAKE NEWS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29845" indent="-6350" algn="l">
                        <a:lnSpc>
                          <a:spcPct val="107000"/>
                        </a:lnSpc>
                        <a:spcAft>
                          <a:spcPts val="110"/>
                        </a:spcAft>
                      </a:pPr>
                      <a:r>
                        <a:rPr lang="en-IN" sz="1400" dirty="0">
                          <a:effectLst/>
                        </a:rPr>
                        <a:t>Fake News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extLst>
                  <a:ext uri="{0D108BD9-81ED-4DB2-BD59-A6C34878D82A}">
                    <a16:rowId xmlns:a16="http://schemas.microsoft.com/office/drawing/2014/main" val="1372028948"/>
                  </a:ext>
                </a:extLst>
              </a:tr>
              <a:tr h="1118846">
                <a:tc>
                  <a:txBody>
                    <a:bodyPr/>
                    <a:lstStyle/>
                    <a:p>
                      <a:pPr marL="12700" marR="29845" indent="-6350" algn="l">
                        <a:lnSpc>
                          <a:spcPct val="107000"/>
                        </a:lnSpc>
                        <a:spcAft>
                          <a:spcPts val="110"/>
                        </a:spcAft>
                      </a:pPr>
                      <a:r>
                        <a:rPr lang="en-IN" sz="1400" dirty="0">
                          <a:effectLst/>
                        </a:rPr>
                        <a:t>NEWS </a:t>
                      </a:r>
                    </a:p>
                    <a:p>
                      <a:pPr marL="12700" marR="29845" indent="-6350" algn="l">
                        <a:lnSpc>
                          <a:spcPct val="107000"/>
                        </a:lnSpc>
                        <a:spcAft>
                          <a:spcPts val="110"/>
                        </a:spcAft>
                      </a:pPr>
                      <a:r>
                        <a:rPr lang="en-IN" sz="1400" dirty="0">
                          <a:effectLst/>
                        </a:rPr>
                        <a:t>4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29845" indent="-6350" algn="l">
                        <a:lnSpc>
                          <a:spcPct val="108000"/>
                        </a:lnSpc>
                        <a:spcAft>
                          <a:spcPts val="110"/>
                        </a:spcAft>
                      </a:pPr>
                      <a:r>
                        <a:rPr lang="en-IN" sz="1400" dirty="0">
                          <a:effectLst/>
                        </a:rPr>
                        <a:t> NOT  	A  FAKE  </a:t>
                      </a:r>
                    </a:p>
                    <a:p>
                      <a:pPr marL="12700" marR="29845" indent="-6350" algn="l">
                        <a:lnSpc>
                          <a:spcPct val="107000"/>
                        </a:lnSpc>
                        <a:spcAft>
                          <a:spcPts val="110"/>
                        </a:spcAft>
                      </a:pPr>
                      <a:r>
                        <a:rPr lang="en-IN" sz="1400" dirty="0">
                          <a:effectLst/>
                        </a:rPr>
                        <a:t>NEWS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29845" indent="-6350" algn="l">
                        <a:lnSpc>
                          <a:spcPct val="107000"/>
                        </a:lnSpc>
                        <a:spcAft>
                          <a:spcPts val="110"/>
                        </a:spcAft>
                      </a:pPr>
                      <a:r>
                        <a:rPr lang="en-IN" sz="1400" dirty="0">
                          <a:effectLst/>
                        </a:rPr>
                        <a:t>NOT A  </a:t>
                      </a:r>
                    </a:p>
                    <a:p>
                      <a:pPr marL="12700" marR="29845" indent="-6350" algn="l">
                        <a:lnSpc>
                          <a:spcPct val="107000"/>
                        </a:lnSpc>
                        <a:spcAft>
                          <a:spcPts val="10"/>
                        </a:spcAft>
                      </a:pPr>
                      <a:r>
                        <a:rPr lang="en-IN" sz="1400" dirty="0">
                          <a:effectLst/>
                        </a:rPr>
                        <a:t>FAKE  </a:t>
                      </a:r>
                    </a:p>
                    <a:p>
                      <a:pPr marL="12700" marR="29845" indent="-6350" algn="l">
                        <a:lnSpc>
                          <a:spcPct val="107000"/>
                        </a:lnSpc>
                        <a:spcAft>
                          <a:spcPts val="110"/>
                        </a:spcAft>
                      </a:pPr>
                      <a:r>
                        <a:rPr lang="en-IN" sz="1400" dirty="0">
                          <a:effectLst/>
                        </a:rPr>
                        <a:t>NEWS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29845" indent="-6350" algn="l">
                        <a:lnSpc>
                          <a:spcPct val="107000"/>
                        </a:lnSpc>
                        <a:spcAft>
                          <a:spcPts val="110"/>
                        </a:spcAft>
                      </a:pPr>
                      <a:r>
                        <a:rPr lang="en-IN" sz="1400" dirty="0">
                          <a:effectLst/>
                        </a:rPr>
                        <a:t>FAKE NEWS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29845" indent="-6350" algn="l">
                        <a:lnSpc>
                          <a:spcPct val="107000"/>
                        </a:lnSpc>
                        <a:spcAft>
                          <a:spcPts val="110"/>
                        </a:spcAft>
                      </a:pPr>
                      <a:r>
                        <a:rPr lang="en-IN" sz="1400" dirty="0">
                          <a:effectLst/>
                        </a:rPr>
                        <a:t>NOT A  </a:t>
                      </a:r>
                    </a:p>
                    <a:p>
                      <a:pPr marL="12700" marR="29845" indent="-6350" algn="l">
                        <a:lnSpc>
                          <a:spcPct val="107000"/>
                        </a:lnSpc>
                        <a:spcAft>
                          <a:spcPts val="10"/>
                        </a:spcAft>
                      </a:pPr>
                      <a:r>
                        <a:rPr lang="en-IN" sz="1400" dirty="0">
                          <a:effectLst/>
                        </a:rPr>
                        <a:t>FAKE  </a:t>
                      </a:r>
                    </a:p>
                    <a:p>
                      <a:pPr marL="12700" marR="29845" indent="-6350" algn="l">
                        <a:lnSpc>
                          <a:spcPct val="107000"/>
                        </a:lnSpc>
                        <a:spcAft>
                          <a:spcPts val="110"/>
                        </a:spcAft>
                      </a:pPr>
                      <a:r>
                        <a:rPr lang="en-IN" sz="1400" dirty="0">
                          <a:effectLst/>
                        </a:rPr>
                        <a:t>NEWS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tc>
                  <a:txBody>
                    <a:bodyPr/>
                    <a:lstStyle/>
                    <a:p>
                      <a:pPr marL="12700" marR="29845" indent="-6350" algn="l">
                        <a:lnSpc>
                          <a:spcPct val="107000"/>
                        </a:lnSpc>
                        <a:spcAft>
                          <a:spcPts val="110"/>
                        </a:spcAft>
                      </a:pPr>
                      <a:r>
                        <a:rPr lang="en-IN" sz="1400" dirty="0">
                          <a:effectLst/>
                        </a:rPr>
                        <a:t>True News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310" marR="0" marT="5715" marB="0"/>
                </a:tc>
                <a:extLst>
                  <a:ext uri="{0D108BD9-81ED-4DB2-BD59-A6C34878D82A}">
                    <a16:rowId xmlns:a16="http://schemas.microsoft.com/office/drawing/2014/main" val="2070060710"/>
                  </a:ext>
                </a:extLst>
              </a:tr>
            </a:tbl>
          </a:graphicData>
        </a:graphic>
      </p:graphicFrame>
    </p:spTree>
    <p:extLst>
      <p:ext uri="{BB962C8B-B14F-4D97-AF65-F5344CB8AC3E}">
        <p14:creationId xmlns:p14="http://schemas.microsoft.com/office/powerpoint/2010/main" val="3254659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2924" y="552450"/>
            <a:ext cx="4000500" cy="1181100"/>
          </a:xfrm>
          <a:prstGeom prst="rect">
            <a:avLst/>
          </a:prstGeom>
        </p:spPr>
      </p:pic>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10" dirty="0"/>
              <a:t>CONCLUSION</a:t>
            </a:r>
          </a:p>
        </p:txBody>
      </p:sp>
      <p:sp>
        <p:nvSpPr>
          <p:cNvPr id="4" name="object 4"/>
          <p:cNvSpPr txBox="1"/>
          <p:nvPr/>
        </p:nvSpPr>
        <p:spPr>
          <a:xfrm>
            <a:off x="752475" y="2286000"/>
            <a:ext cx="10419079" cy="3783728"/>
          </a:xfrm>
          <a:prstGeom prst="rect">
            <a:avLst/>
          </a:prstGeom>
        </p:spPr>
        <p:txBody>
          <a:bodyPr vert="horz" wrap="square" lIns="0" tIns="13335" rIns="0" bIns="0" rtlCol="0">
            <a:spAutoFit/>
          </a:bodyPr>
          <a:lstStyle/>
          <a:p>
            <a:pPr marL="298450" marR="5080" indent="-286385" algn="just">
              <a:lnSpc>
                <a:spcPct val="99900"/>
              </a:lnSpc>
              <a:spcBef>
                <a:spcPts val="105"/>
              </a:spcBef>
              <a:buChar char="•"/>
              <a:tabLst>
                <a:tab pos="298450" algn="l"/>
                <a:tab pos="355600" algn="l"/>
              </a:tabLst>
            </a:pPr>
            <a:r>
              <a:rPr lang="en-US" sz="2000" dirty="0">
                <a:solidFill>
                  <a:schemeClr val="bg1"/>
                </a:solidFill>
                <a:latin typeface="Times New Roman" panose="02020603050405020304" pitchFamily="18" charset="0"/>
                <a:cs typeface="Times New Roman" panose="02020603050405020304" pitchFamily="18" charset="0"/>
              </a:rPr>
              <a:t>Machine learning is a valuable tool in the fight against fake news. However, it's not a standalone solution. Collaborative efforts and public awareness are essential. </a:t>
            </a:r>
          </a:p>
          <a:p>
            <a:pPr marL="298450" marR="5080" indent="-286385" algn="just">
              <a:lnSpc>
                <a:spcPct val="99900"/>
              </a:lnSpc>
              <a:spcBef>
                <a:spcPts val="105"/>
              </a:spcBef>
              <a:buChar char="•"/>
              <a:tabLst>
                <a:tab pos="298450" algn="l"/>
                <a:tab pos="355600" algn="l"/>
              </a:tabLst>
            </a:pPr>
            <a:endParaRPr lang="en-US" sz="2000" dirty="0">
              <a:solidFill>
                <a:schemeClr val="bg1"/>
              </a:solidFill>
              <a:latin typeface="Times New Roman" panose="02020603050405020304" pitchFamily="18" charset="0"/>
              <a:cs typeface="Times New Roman" panose="02020603050405020304" pitchFamily="18" charset="0"/>
            </a:endParaRPr>
          </a:p>
          <a:p>
            <a:pPr marL="298450" marR="5080" indent="-286385" algn="just">
              <a:lnSpc>
                <a:spcPct val="99900"/>
              </a:lnSpc>
              <a:spcBef>
                <a:spcPts val="105"/>
              </a:spcBef>
              <a:buChar char="•"/>
              <a:tabLst>
                <a:tab pos="298450" algn="l"/>
                <a:tab pos="355600" algn="l"/>
              </a:tabLst>
            </a:pPr>
            <a:r>
              <a:rPr lang="en-US" sz="2000" dirty="0">
                <a:solidFill>
                  <a:schemeClr val="bg1"/>
                </a:solidFill>
                <a:latin typeface="Times New Roman" panose="02020603050405020304" pitchFamily="18" charset="0"/>
                <a:cs typeface="Times New Roman" panose="02020603050405020304" pitchFamily="18" charset="0"/>
              </a:rPr>
              <a:t>By refining algorithms and educating individuals, we can create a more discerning online community, reducing the influence of misinformation. </a:t>
            </a:r>
          </a:p>
          <a:p>
            <a:pPr marL="298450" marR="5080" indent="-286385" algn="just">
              <a:lnSpc>
                <a:spcPct val="99900"/>
              </a:lnSpc>
              <a:spcBef>
                <a:spcPts val="105"/>
              </a:spcBef>
              <a:buChar char="•"/>
              <a:tabLst>
                <a:tab pos="298450" algn="l"/>
                <a:tab pos="355600" algn="l"/>
              </a:tabLst>
            </a:pPr>
            <a:r>
              <a:rPr lang="en-US" sz="2000" dirty="0">
                <a:solidFill>
                  <a:schemeClr val="bg1"/>
                </a:solidFill>
                <a:latin typeface="Times New Roman" panose="02020603050405020304" pitchFamily="18" charset="0"/>
                <a:cs typeface="Times New Roman" panose="02020603050405020304" pitchFamily="18" charset="0"/>
              </a:rPr>
              <a:t>Together, we can foster a digital environment where accurate information thrives, empowering people to make informed decisions and uphold the integrity of online discourse.</a:t>
            </a:r>
          </a:p>
          <a:p>
            <a:pPr marL="298450" marR="5080" indent="-286385" algn="just">
              <a:lnSpc>
                <a:spcPct val="99900"/>
              </a:lnSpc>
              <a:spcBef>
                <a:spcPts val="105"/>
              </a:spcBef>
              <a:buChar char="•"/>
              <a:tabLst>
                <a:tab pos="298450" algn="l"/>
                <a:tab pos="355600" algn="l"/>
              </a:tabLst>
            </a:pPr>
            <a:endParaRPr lang="en-US" sz="2000" dirty="0">
              <a:solidFill>
                <a:schemeClr val="bg1"/>
              </a:solidFill>
              <a:latin typeface="Times New Roman" panose="02020603050405020304" pitchFamily="18" charset="0"/>
              <a:cs typeface="Times New Roman" panose="02020603050405020304" pitchFamily="18" charset="0"/>
            </a:endParaRPr>
          </a:p>
          <a:p>
            <a:pPr marL="298450" marR="5080" indent="-286385" algn="just">
              <a:lnSpc>
                <a:spcPct val="99900"/>
              </a:lnSpc>
              <a:spcBef>
                <a:spcPts val="105"/>
              </a:spcBef>
              <a:buChar char="•"/>
              <a:tabLst>
                <a:tab pos="298450" algn="l"/>
                <a:tab pos="355600" algn="l"/>
              </a:tabLst>
            </a:pPr>
            <a:r>
              <a:rPr lang="en-US" sz="2000" dirty="0">
                <a:solidFill>
                  <a:schemeClr val="bg1"/>
                </a:solidFill>
                <a:latin typeface="Times New Roman" panose="02020603050405020304" pitchFamily="18" charset="0"/>
                <a:cs typeface="Times New Roman" panose="02020603050405020304" pitchFamily="18" charset="0"/>
              </a:rPr>
              <a:t>Looking ahead, there is still much to be done in refining and improving machine learning algorithms for fake news detection. </a:t>
            </a:r>
          </a:p>
          <a:p>
            <a:pPr marL="298450" marR="5080" indent="-286385" algn="just">
              <a:lnSpc>
                <a:spcPct val="99900"/>
              </a:lnSpc>
              <a:spcBef>
                <a:spcPts val="105"/>
              </a:spcBef>
              <a:buChar char="•"/>
              <a:tabLst>
                <a:tab pos="298450" algn="l"/>
                <a:tab pos="355600" algn="l"/>
              </a:tabLst>
            </a:pPr>
            <a:r>
              <a:rPr lang="en-US" sz="2000" dirty="0">
                <a:solidFill>
                  <a:schemeClr val="bg1"/>
                </a:solidFill>
                <a:latin typeface="Times New Roman" panose="02020603050405020304" pitchFamily="18" charset="0"/>
                <a:cs typeface="Times New Roman" panose="02020603050405020304" pitchFamily="18" charset="0"/>
              </a:rPr>
              <a:t>By staying vigilant and proactive, we can work towards a future where misinformation holds less power, and accurate information prevails.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1F1F1F"/>
          </a:solidFill>
        </p:spPr>
        <p:txBody>
          <a:bodyPr wrap="square" lIns="0" tIns="0" rIns="0" bIns="0" rtlCol="0"/>
          <a:lstStyle/>
          <a:p>
            <a:endParaRPr dirty="0"/>
          </a:p>
        </p:txBody>
      </p:sp>
      <p:sp>
        <p:nvSpPr>
          <p:cNvPr id="3" name="object 3"/>
          <p:cNvSpPr txBox="1">
            <a:spLocks noGrp="1"/>
          </p:cNvSpPr>
          <p:nvPr>
            <p:ph type="title"/>
          </p:nvPr>
        </p:nvSpPr>
        <p:spPr>
          <a:xfrm>
            <a:off x="1857375" y="2771775"/>
            <a:ext cx="8477250" cy="1314450"/>
          </a:xfrm>
          <a:prstGeom prst="rect">
            <a:avLst/>
          </a:prstGeom>
          <a:solidFill>
            <a:srgbClr val="EE395E"/>
          </a:solidFill>
          <a:ln w="15240">
            <a:solidFill>
              <a:srgbClr val="AE2943"/>
            </a:solidFill>
          </a:ln>
        </p:spPr>
        <p:txBody>
          <a:bodyPr vert="horz" wrap="square" lIns="0" tIns="0" rIns="0" bIns="0" rtlCol="0">
            <a:spAutoFit/>
          </a:bodyPr>
          <a:lstStyle/>
          <a:p>
            <a:pPr marL="6350" algn="ctr">
              <a:lnSpc>
                <a:spcPts val="8210"/>
              </a:lnSpc>
            </a:pPr>
            <a:r>
              <a:rPr sz="8000" b="1" dirty="0">
                <a:solidFill>
                  <a:srgbClr val="F8AFBD"/>
                </a:solidFill>
                <a:latin typeface="Courier New"/>
                <a:cs typeface="Courier New"/>
              </a:rPr>
              <a:t>THANK</a:t>
            </a:r>
            <a:r>
              <a:rPr sz="8000" b="1" spc="-170" dirty="0">
                <a:solidFill>
                  <a:srgbClr val="F8AFBD"/>
                </a:solidFill>
                <a:latin typeface="Courier New"/>
                <a:cs typeface="Courier New"/>
              </a:rPr>
              <a:t> </a:t>
            </a:r>
            <a:r>
              <a:rPr sz="8000" b="1" spc="-25" dirty="0">
                <a:solidFill>
                  <a:srgbClr val="F8AFBD"/>
                </a:solidFill>
                <a:latin typeface="Courier New"/>
                <a:cs typeface="Courier New"/>
              </a:rPr>
              <a:t>YOU</a:t>
            </a:r>
            <a:endParaRPr sz="8000" dirty="0">
              <a:latin typeface="Courier New"/>
              <a:cs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2924" y="552450"/>
            <a:ext cx="3352800" cy="1181100"/>
          </a:xfrm>
          <a:prstGeom prst="rect">
            <a:avLst/>
          </a:prstGeom>
        </p:spPr>
      </p:pic>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10" dirty="0"/>
              <a:t>CONTENTS</a:t>
            </a:r>
          </a:p>
        </p:txBody>
      </p:sp>
      <p:sp>
        <p:nvSpPr>
          <p:cNvPr id="4" name="object 4"/>
          <p:cNvSpPr txBox="1"/>
          <p:nvPr/>
        </p:nvSpPr>
        <p:spPr>
          <a:xfrm>
            <a:off x="895032" y="2430398"/>
            <a:ext cx="2320290" cy="3668312"/>
          </a:xfrm>
          <a:prstGeom prst="rect">
            <a:avLst/>
          </a:prstGeom>
        </p:spPr>
        <p:txBody>
          <a:bodyPr vert="horz" wrap="square" lIns="0" tIns="89535" rIns="0" bIns="0" rtlCol="0">
            <a:spAutoFit/>
          </a:bodyPr>
          <a:lstStyle/>
          <a:p>
            <a:pPr marL="297815" indent="-285115">
              <a:lnSpc>
                <a:spcPct val="100000"/>
              </a:lnSpc>
              <a:spcBef>
                <a:spcPts val="705"/>
              </a:spcBef>
              <a:buFont typeface="Arial MT"/>
              <a:buChar char="•"/>
              <a:tabLst>
                <a:tab pos="297815" algn="l"/>
              </a:tabLst>
            </a:pPr>
            <a:r>
              <a:rPr sz="1500" spc="-10" dirty="0">
                <a:solidFill>
                  <a:srgbClr val="FFFFFF"/>
                </a:solidFill>
                <a:latin typeface="Microsoft YaHei UI Light"/>
                <a:cs typeface="Microsoft YaHei UI Light"/>
              </a:rPr>
              <a:t>ABSTRACT</a:t>
            </a:r>
            <a:endParaRPr lang="en-IN" sz="1500" spc="-10" dirty="0">
              <a:solidFill>
                <a:srgbClr val="FFFFFF"/>
              </a:solidFill>
              <a:latin typeface="Microsoft YaHei UI Light"/>
              <a:cs typeface="Microsoft YaHei UI Light"/>
            </a:endParaRPr>
          </a:p>
          <a:p>
            <a:pPr marL="297815" indent="-285115">
              <a:spcBef>
                <a:spcPts val="705"/>
              </a:spcBef>
              <a:buFont typeface="Arial MT"/>
              <a:buChar char="•"/>
              <a:tabLst>
                <a:tab pos="297815" algn="l"/>
              </a:tabLst>
            </a:pPr>
            <a:r>
              <a:rPr lang="en-IN" sz="1500" spc="-10" dirty="0">
                <a:solidFill>
                  <a:srgbClr val="FFFFFF"/>
                </a:solidFill>
                <a:latin typeface="Microsoft YaHei UI Light"/>
                <a:cs typeface="Microsoft YaHei UI Light"/>
              </a:rPr>
              <a:t>INTRODUCTION</a:t>
            </a:r>
            <a:endParaRPr lang="en-IN" sz="1500" spc="-10" dirty="0">
              <a:latin typeface="Microsoft YaHei UI Light"/>
              <a:cs typeface="Microsoft YaHei UI Light"/>
            </a:endParaRPr>
          </a:p>
          <a:p>
            <a:pPr marL="297815" indent="-285115">
              <a:spcBef>
                <a:spcPts val="705"/>
              </a:spcBef>
              <a:buFont typeface="Arial MT"/>
              <a:buChar char="•"/>
              <a:tabLst>
                <a:tab pos="297815" algn="l"/>
              </a:tabLst>
            </a:pPr>
            <a:r>
              <a:rPr sz="1500" dirty="0">
                <a:solidFill>
                  <a:srgbClr val="FFFFFF"/>
                </a:solidFill>
                <a:latin typeface="Microsoft YaHei UI Light"/>
                <a:cs typeface="Microsoft YaHei UI Light"/>
              </a:rPr>
              <a:t>EXISTING</a:t>
            </a:r>
            <a:r>
              <a:rPr sz="1500" spc="-65" dirty="0">
                <a:solidFill>
                  <a:srgbClr val="FFFFFF"/>
                </a:solidFill>
                <a:latin typeface="Microsoft YaHei UI Light"/>
                <a:cs typeface="Microsoft YaHei UI Light"/>
              </a:rPr>
              <a:t> </a:t>
            </a:r>
            <a:r>
              <a:rPr lang="en-IN" sz="1500" spc="-65" dirty="0">
                <a:solidFill>
                  <a:srgbClr val="FFFFFF"/>
                </a:solidFill>
                <a:latin typeface="Microsoft YaHei UI Light"/>
                <a:cs typeface="Microsoft YaHei UI Light"/>
              </a:rPr>
              <a:t>SYSTEM </a:t>
            </a:r>
          </a:p>
          <a:p>
            <a:pPr marL="297815" indent="-285115">
              <a:spcBef>
                <a:spcPts val="705"/>
              </a:spcBef>
              <a:buFont typeface="Arial MT"/>
              <a:buChar char="•"/>
              <a:tabLst>
                <a:tab pos="297815" algn="l"/>
              </a:tabLst>
            </a:pPr>
            <a:r>
              <a:rPr lang="en-IN" sz="1500" spc="-65" dirty="0">
                <a:solidFill>
                  <a:srgbClr val="FFFFFF"/>
                </a:solidFill>
                <a:latin typeface="Microsoft YaHei UI Light"/>
                <a:cs typeface="Microsoft YaHei UI Light"/>
              </a:rPr>
              <a:t>DISADVANTAGE</a:t>
            </a:r>
            <a:endParaRPr sz="1500" dirty="0">
              <a:latin typeface="Microsoft YaHei UI Light"/>
              <a:cs typeface="Microsoft YaHei UI Light"/>
            </a:endParaRPr>
          </a:p>
          <a:p>
            <a:pPr marL="297815" indent="-285115">
              <a:lnSpc>
                <a:spcPct val="100000"/>
              </a:lnSpc>
              <a:spcBef>
                <a:spcPts val="605"/>
              </a:spcBef>
              <a:buFont typeface="Arial MT"/>
              <a:buChar char="•"/>
              <a:tabLst>
                <a:tab pos="297815" algn="l"/>
              </a:tabLst>
            </a:pPr>
            <a:r>
              <a:rPr sz="1500" spc="-10" dirty="0">
                <a:solidFill>
                  <a:srgbClr val="FFFFFF"/>
                </a:solidFill>
                <a:latin typeface="Microsoft YaHei UI Light"/>
                <a:cs typeface="Microsoft YaHei UI Light"/>
              </a:rPr>
              <a:t>PROPOSED</a:t>
            </a:r>
            <a:r>
              <a:rPr sz="1500" spc="-95" dirty="0">
                <a:solidFill>
                  <a:srgbClr val="FFFFFF"/>
                </a:solidFill>
                <a:latin typeface="Microsoft YaHei UI Light"/>
                <a:cs typeface="Microsoft YaHei UI Light"/>
              </a:rPr>
              <a:t> </a:t>
            </a:r>
            <a:r>
              <a:rPr sz="1500" spc="-10" dirty="0">
                <a:solidFill>
                  <a:srgbClr val="FFFFFF"/>
                </a:solidFill>
                <a:latin typeface="Microsoft YaHei UI Light"/>
                <a:cs typeface="Microsoft YaHei UI Light"/>
              </a:rPr>
              <a:t>SYSTEM</a:t>
            </a:r>
            <a:endParaRPr sz="1500" dirty="0">
              <a:latin typeface="Microsoft YaHei UI Light"/>
              <a:cs typeface="Microsoft YaHei UI Light"/>
            </a:endParaRPr>
          </a:p>
          <a:p>
            <a:pPr marL="297815" indent="-285115">
              <a:lnSpc>
                <a:spcPct val="100000"/>
              </a:lnSpc>
              <a:spcBef>
                <a:spcPts val="605"/>
              </a:spcBef>
              <a:buFont typeface="Arial MT"/>
              <a:buChar char="•"/>
              <a:tabLst>
                <a:tab pos="297815" algn="l"/>
              </a:tabLst>
            </a:pPr>
            <a:r>
              <a:rPr lang="en-IN" sz="1500" spc="-10" dirty="0">
                <a:solidFill>
                  <a:srgbClr val="FFFFFF"/>
                </a:solidFill>
                <a:latin typeface="Microsoft YaHei UI Light"/>
                <a:cs typeface="Microsoft YaHei UI Light"/>
              </a:rPr>
              <a:t>REQUIRED</a:t>
            </a:r>
            <a:r>
              <a:rPr lang="en-IN" sz="1500" spc="-100" dirty="0">
                <a:solidFill>
                  <a:srgbClr val="FFFFFF"/>
                </a:solidFill>
                <a:latin typeface="Microsoft YaHei UI Light"/>
                <a:cs typeface="Microsoft YaHei UI Light"/>
              </a:rPr>
              <a:t> HARDWARE/</a:t>
            </a:r>
            <a:r>
              <a:rPr lang="en-IN" sz="1500" spc="-10" dirty="0">
                <a:solidFill>
                  <a:srgbClr val="FFFFFF"/>
                </a:solidFill>
                <a:latin typeface="Microsoft YaHei UI Light"/>
                <a:cs typeface="Microsoft YaHei UI Light"/>
              </a:rPr>
              <a:t>SOFTWARE</a:t>
            </a:r>
          </a:p>
          <a:p>
            <a:pPr marL="297815" indent="-285115">
              <a:spcBef>
                <a:spcPts val="605"/>
              </a:spcBef>
              <a:buFont typeface="Arial MT"/>
              <a:buChar char="•"/>
              <a:tabLst>
                <a:tab pos="297815" algn="l"/>
              </a:tabLst>
            </a:pPr>
            <a:r>
              <a:rPr lang="en-IN" sz="1500" spc="-10" dirty="0">
                <a:solidFill>
                  <a:srgbClr val="FFFFFF"/>
                </a:solidFill>
                <a:latin typeface="Microsoft YaHei UI Light"/>
                <a:cs typeface="Microsoft YaHei UI Light"/>
              </a:rPr>
              <a:t>LIBRARY USED</a:t>
            </a:r>
            <a:endParaRPr lang="en-IN" sz="1500" dirty="0">
              <a:latin typeface="Microsoft YaHei UI Light"/>
              <a:cs typeface="Microsoft YaHei UI Light"/>
            </a:endParaRPr>
          </a:p>
          <a:p>
            <a:pPr marL="297815" indent="-285115">
              <a:spcBef>
                <a:spcPts val="605"/>
              </a:spcBef>
              <a:buFont typeface="Arial MT"/>
              <a:buChar char="•"/>
              <a:tabLst>
                <a:tab pos="297815" algn="l"/>
              </a:tabLst>
            </a:pPr>
            <a:r>
              <a:rPr lang="en-IN" sz="1500" spc="-10" dirty="0">
                <a:solidFill>
                  <a:srgbClr val="FFFFFF"/>
                </a:solidFill>
                <a:latin typeface="Microsoft YaHei UI Light"/>
                <a:cs typeface="Microsoft YaHei UI Light"/>
              </a:rPr>
              <a:t>ALGORITHMS USED</a:t>
            </a:r>
            <a:endParaRPr sz="1500" dirty="0">
              <a:latin typeface="Microsoft YaHei UI Light"/>
              <a:cs typeface="Microsoft YaHei UI Light"/>
            </a:endParaRPr>
          </a:p>
          <a:p>
            <a:pPr marL="297815" indent="-285115">
              <a:lnSpc>
                <a:spcPct val="100000"/>
              </a:lnSpc>
              <a:spcBef>
                <a:spcPts val="600"/>
              </a:spcBef>
              <a:buFont typeface="Arial MT"/>
              <a:buChar char="•"/>
              <a:tabLst>
                <a:tab pos="297815" algn="l"/>
              </a:tabLst>
            </a:pPr>
            <a:r>
              <a:rPr sz="1500" spc="-10" dirty="0">
                <a:solidFill>
                  <a:srgbClr val="FFFFFF"/>
                </a:solidFill>
                <a:latin typeface="Microsoft YaHei UI Light"/>
                <a:cs typeface="Microsoft YaHei UI Light"/>
              </a:rPr>
              <a:t>M</a:t>
            </a:r>
            <a:r>
              <a:rPr lang="en-IN" sz="1500" spc="-10" dirty="0">
                <a:solidFill>
                  <a:srgbClr val="FFFFFF"/>
                </a:solidFill>
                <a:latin typeface="Microsoft YaHei UI Light"/>
                <a:cs typeface="Microsoft YaHei UI Light"/>
              </a:rPr>
              <a:t>ETHODS</a:t>
            </a:r>
          </a:p>
          <a:p>
            <a:pPr marL="297815" indent="-285115">
              <a:lnSpc>
                <a:spcPct val="100000"/>
              </a:lnSpc>
              <a:spcBef>
                <a:spcPts val="600"/>
              </a:spcBef>
              <a:buFont typeface="Arial MT"/>
              <a:buChar char="•"/>
              <a:tabLst>
                <a:tab pos="297815" algn="l"/>
              </a:tabLst>
            </a:pPr>
            <a:r>
              <a:rPr lang="en-IN" sz="1500" spc="-10" dirty="0">
                <a:solidFill>
                  <a:srgbClr val="FFFFFF"/>
                </a:solidFill>
                <a:latin typeface="Microsoft YaHei UI Light"/>
                <a:cs typeface="Microsoft YaHei UI Light"/>
              </a:rPr>
              <a:t>TEST CASES</a:t>
            </a:r>
            <a:endParaRPr sz="1500" dirty="0">
              <a:latin typeface="Microsoft YaHei UI Light"/>
              <a:cs typeface="Microsoft YaHei UI Light"/>
            </a:endParaRPr>
          </a:p>
          <a:p>
            <a:pPr marL="297815" indent="-285115">
              <a:lnSpc>
                <a:spcPct val="100000"/>
              </a:lnSpc>
              <a:spcBef>
                <a:spcPts val="605"/>
              </a:spcBef>
              <a:buFont typeface="Arial MT"/>
              <a:buChar char="•"/>
              <a:tabLst>
                <a:tab pos="297815" algn="l"/>
              </a:tabLst>
            </a:pPr>
            <a:r>
              <a:rPr sz="1500" spc="-10" dirty="0">
                <a:solidFill>
                  <a:srgbClr val="FFFFFF"/>
                </a:solidFill>
                <a:latin typeface="Microsoft YaHei UI Light"/>
                <a:cs typeface="Microsoft YaHei UI Light"/>
              </a:rPr>
              <a:t>CONCLUSION</a:t>
            </a:r>
            <a:endParaRPr sz="1500" dirty="0">
              <a:latin typeface="Microsoft YaHei UI Light"/>
              <a:cs typeface="Microsoft YaHei UI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55" dirty="0"/>
              <a:t>ABSTRACT</a:t>
            </a:r>
          </a:p>
        </p:txBody>
      </p:sp>
      <p:sp>
        <p:nvSpPr>
          <p:cNvPr id="3" name="object 3"/>
          <p:cNvSpPr txBox="1"/>
          <p:nvPr/>
        </p:nvSpPr>
        <p:spPr>
          <a:xfrm>
            <a:off x="886459" y="2362201"/>
            <a:ext cx="10543541" cy="4149149"/>
          </a:xfrm>
          <a:prstGeom prst="rect">
            <a:avLst/>
          </a:prstGeom>
        </p:spPr>
        <p:txBody>
          <a:bodyPr vert="horz" wrap="square" lIns="0" tIns="10160" rIns="0" bIns="0" rtlCol="0">
            <a:spAutoFit/>
          </a:bodyPr>
          <a:lstStyle/>
          <a:p>
            <a:pPr marL="298450" marR="5080" indent="-286385" algn="just">
              <a:lnSpc>
                <a:spcPct val="100899"/>
              </a:lnSpc>
              <a:spcBef>
                <a:spcPts val="80"/>
              </a:spcBef>
              <a:buFont typeface="Arial MT"/>
              <a:buChar char="•"/>
              <a:tabLst>
                <a:tab pos="298450" algn="l"/>
              </a:tabLst>
            </a:pPr>
            <a:r>
              <a:rPr lang="en-US" sz="2000" dirty="0">
                <a:solidFill>
                  <a:schemeClr val="bg1"/>
                </a:solidFill>
                <a:latin typeface="Times New Roman" panose="02020603050405020304" pitchFamily="18" charset="0"/>
                <a:cs typeface="Times New Roman" panose="02020603050405020304" pitchFamily="18" charset="0"/>
              </a:rPr>
              <a:t>In our presentation, we're talking about how Machine Learning can help to find fake news.</a:t>
            </a:r>
          </a:p>
          <a:p>
            <a:pPr marL="12065" marR="5080" algn="just">
              <a:lnSpc>
                <a:spcPct val="100899"/>
              </a:lnSpc>
              <a:spcBef>
                <a:spcPts val="80"/>
              </a:spcBef>
              <a:tabLst>
                <a:tab pos="298450" algn="l"/>
              </a:tabLst>
            </a:pPr>
            <a:endParaRPr lang="en-US" sz="2000" dirty="0">
              <a:solidFill>
                <a:schemeClr val="bg1"/>
              </a:solidFill>
              <a:latin typeface="Times New Roman" panose="02020603050405020304" pitchFamily="18" charset="0"/>
              <a:cs typeface="Times New Roman" panose="02020603050405020304" pitchFamily="18" charset="0"/>
            </a:endParaRPr>
          </a:p>
          <a:p>
            <a:pPr marL="298450" marR="5080" indent="-286385" algn="just">
              <a:lnSpc>
                <a:spcPct val="100899"/>
              </a:lnSpc>
              <a:spcBef>
                <a:spcPts val="80"/>
              </a:spcBef>
              <a:buFont typeface="Arial MT"/>
              <a:buChar char="•"/>
              <a:tabLst>
                <a:tab pos="298450" algn="l"/>
              </a:tabLst>
            </a:pPr>
            <a:r>
              <a:rPr lang="en-US" sz="2000" dirty="0">
                <a:solidFill>
                  <a:schemeClr val="bg1"/>
                </a:solidFill>
                <a:latin typeface="Times New Roman" panose="02020603050405020304" pitchFamily="18" charset="0"/>
                <a:cs typeface="Times New Roman" panose="02020603050405020304" pitchFamily="18" charset="0"/>
              </a:rPr>
              <a:t>Fake news is a big problem, so we're using machine learning to teach our model to spot it.</a:t>
            </a:r>
          </a:p>
          <a:p>
            <a:pPr marL="298450" marR="5080" indent="-286385" algn="just">
              <a:lnSpc>
                <a:spcPct val="100899"/>
              </a:lnSpc>
              <a:spcBef>
                <a:spcPts val="80"/>
              </a:spcBef>
              <a:buFont typeface="Arial MT"/>
              <a:buChar char="•"/>
              <a:tabLst>
                <a:tab pos="298450" algn="l"/>
              </a:tabLst>
            </a:pPr>
            <a:endParaRPr lang="en-US" sz="2000" dirty="0">
              <a:solidFill>
                <a:schemeClr val="bg1"/>
              </a:solidFill>
              <a:latin typeface="Times New Roman" panose="02020603050405020304" pitchFamily="18" charset="0"/>
              <a:cs typeface="Times New Roman" panose="02020603050405020304" pitchFamily="18" charset="0"/>
            </a:endParaRPr>
          </a:p>
          <a:p>
            <a:pPr marL="298450" marR="5080" indent="-286385" algn="just">
              <a:lnSpc>
                <a:spcPct val="100899"/>
              </a:lnSpc>
              <a:spcBef>
                <a:spcPts val="80"/>
              </a:spcBef>
              <a:buFont typeface="Arial MT"/>
              <a:buChar char="•"/>
              <a:tabLst>
                <a:tab pos="298450" algn="l"/>
              </a:tabLst>
            </a:pPr>
            <a:r>
              <a:rPr lang="en-US" sz="2000" dirty="0">
                <a:solidFill>
                  <a:schemeClr val="bg1"/>
                </a:solidFill>
                <a:latin typeface="Times New Roman" panose="02020603050405020304" pitchFamily="18" charset="0"/>
                <a:cs typeface="Times New Roman" panose="02020603050405020304" pitchFamily="18" charset="0"/>
              </a:rPr>
              <a:t>We'll explain how model look at the words in news articles to find hints that the news might not be true. </a:t>
            </a:r>
          </a:p>
          <a:p>
            <a:pPr marL="298450" marR="5080" indent="-286385" algn="just">
              <a:lnSpc>
                <a:spcPct val="100899"/>
              </a:lnSpc>
              <a:spcBef>
                <a:spcPts val="80"/>
              </a:spcBef>
              <a:buFont typeface="Arial MT"/>
              <a:buChar char="•"/>
              <a:tabLst>
                <a:tab pos="298450" algn="l"/>
              </a:tabLst>
            </a:pPr>
            <a:endParaRPr lang="en-US" sz="2000" dirty="0">
              <a:solidFill>
                <a:schemeClr val="bg1"/>
              </a:solidFill>
              <a:latin typeface="Times New Roman" panose="02020603050405020304" pitchFamily="18" charset="0"/>
              <a:cs typeface="Times New Roman" panose="02020603050405020304" pitchFamily="18" charset="0"/>
            </a:endParaRPr>
          </a:p>
          <a:p>
            <a:pPr marL="298450" marR="5080" indent="-286385" algn="just">
              <a:lnSpc>
                <a:spcPct val="100899"/>
              </a:lnSpc>
              <a:spcBef>
                <a:spcPts val="80"/>
              </a:spcBef>
              <a:buFont typeface="Arial MT"/>
              <a:buChar char="•"/>
              <a:tabLst>
                <a:tab pos="298450" algn="l"/>
              </a:tabLst>
            </a:pPr>
            <a:r>
              <a:rPr lang="en-US" sz="2000" dirty="0">
                <a:solidFill>
                  <a:schemeClr val="bg1"/>
                </a:solidFill>
                <a:latin typeface="Times New Roman" panose="02020603050405020304" pitchFamily="18" charset="0"/>
                <a:cs typeface="Times New Roman" panose="02020603050405020304" pitchFamily="18" charset="0"/>
              </a:rPr>
              <a:t>We'll also show different algorithms to to teach our model about fake news, like using LR,DT,GB and RF. </a:t>
            </a:r>
          </a:p>
          <a:p>
            <a:pPr marL="298450" marR="5080" indent="-286385" algn="just">
              <a:lnSpc>
                <a:spcPct val="100899"/>
              </a:lnSpc>
              <a:spcBef>
                <a:spcPts val="80"/>
              </a:spcBef>
              <a:buFont typeface="Arial MT"/>
              <a:buChar char="•"/>
              <a:tabLst>
                <a:tab pos="298450" algn="l"/>
              </a:tabLst>
            </a:pPr>
            <a:r>
              <a:rPr lang="en-US" sz="2000" dirty="0">
                <a:solidFill>
                  <a:schemeClr val="bg1"/>
                </a:solidFill>
                <a:latin typeface="Times New Roman" panose="02020603050405020304" pitchFamily="18" charset="0"/>
                <a:cs typeface="Times New Roman" panose="02020603050405020304" pitchFamily="18" charset="0"/>
              </a:rPr>
              <a:t>By testing these algorithms, we can see which ones work best.</a:t>
            </a:r>
          </a:p>
          <a:p>
            <a:pPr marL="298450" marR="5080" indent="-286385" algn="just">
              <a:lnSpc>
                <a:spcPct val="100899"/>
              </a:lnSpc>
              <a:spcBef>
                <a:spcPts val="80"/>
              </a:spcBef>
              <a:buFont typeface="Arial MT"/>
              <a:buChar char="•"/>
              <a:tabLst>
                <a:tab pos="298450" algn="l"/>
              </a:tabLst>
            </a:pPr>
            <a:endParaRPr lang="en-US" sz="2000" dirty="0">
              <a:solidFill>
                <a:schemeClr val="bg1"/>
              </a:solidFill>
              <a:latin typeface="Times New Roman" panose="02020603050405020304" pitchFamily="18" charset="0"/>
              <a:cs typeface="Times New Roman" panose="02020603050405020304" pitchFamily="18" charset="0"/>
            </a:endParaRPr>
          </a:p>
          <a:p>
            <a:pPr marL="298450" marR="5080" indent="-286385" algn="just">
              <a:lnSpc>
                <a:spcPct val="100899"/>
              </a:lnSpc>
              <a:spcBef>
                <a:spcPts val="80"/>
              </a:spcBef>
              <a:buFont typeface="Arial MT"/>
              <a:buChar char="•"/>
              <a:tabLst>
                <a:tab pos="298450" algn="l"/>
              </a:tabLst>
            </a:pPr>
            <a:r>
              <a:rPr lang="en-US" sz="2000" dirty="0">
                <a:solidFill>
                  <a:schemeClr val="bg1"/>
                </a:solidFill>
                <a:latin typeface="Times New Roman" panose="02020603050405020304" pitchFamily="18" charset="0"/>
                <a:cs typeface="Times New Roman" panose="02020603050405020304" pitchFamily="18" charset="0"/>
              </a:rPr>
              <a:t>Finally, we'll discuss what we can do in the future to make these tools even better and to work together with others to stop fake news from spreading.</a:t>
            </a:r>
            <a:endParaRPr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2924" y="552450"/>
            <a:ext cx="4514850" cy="1181100"/>
          </a:xfrm>
          <a:prstGeom prst="rect">
            <a:avLst/>
          </a:prstGeom>
        </p:spPr>
      </p:pic>
      <p:sp>
        <p:nvSpPr>
          <p:cNvPr id="3" name="object 3"/>
          <p:cNvSpPr txBox="1">
            <a:spLocks noGrp="1"/>
          </p:cNvSpPr>
          <p:nvPr>
            <p:ph type="title"/>
          </p:nvPr>
        </p:nvSpPr>
        <p:spPr>
          <a:xfrm>
            <a:off x="914400" y="724280"/>
            <a:ext cx="10419079" cy="624530"/>
          </a:xfrm>
          <a:prstGeom prst="rect">
            <a:avLst/>
          </a:prstGeom>
        </p:spPr>
        <p:txBody>
          <a:bodyPr vert="horz" wrap="square" lIns="0" tIns="16510" rIns="0" bIns="0" rtlCol="0">
            <a:spAutoFit/>
          </a:bodyPr>
          <a:lstStyle/>
          <a:p>
            <a:pPr marL="12700">
              <a:lnSpc>
                <a:spcPct val="100000"/>
              </a:lnSpc>
              <a:spcBef>
                <a:spcPts val="130"/>
              </a:spcBef>
            </a:pPr>
            <a:r>
              <a:rPr spc="-10" dirty="0"/>
              <a:t>INTRODUCTION</a:t>
            </a:r>
            <a:r>
              <a:rPr lang="en-IN" spc="-10" dirty="0"/>
              <a:t>:</a:t>
            </a:r>
            <a:r>
              <a:rPr lang="en-IN" b="1" spc="-10" dirty="0"/>
              <a:t>What is Fake News</a:t>
            </a:r>
            <a:endParaRPr b="1" spc="-10" dirty="0"/>
          </a:p>
        </p:txBody>
      </p:sp>
      <p:sp>
        <p:nvSpPr>
          <p:cNvPr id="4" name="object 4"/>
          <p:cNvSpPr txBox="1">
            <a:spLocks noGrp="1"/>
          </p:cNvSpPr>
          <p:nvPr>
            <p:ph type="body" idx="1"/>
          </p:nvPr>
        </p:nvSpPr>
        <p:spPr>
          <a:xfrm>
            <a:off x="304801" y="1905380"/>
            <a:ext cx="10744200" cy="5415071"/>
          </a:xfrm>
          <a:prstGeom prst="rect">
            <a:avLst/>
          </a:prstGeom>
        </p:spPr>
        <p:txBody>
          <a:bodyPr vert="horz" wrap="square" lIns="0" tIns="445261" rIns="0" bIns="0" rtlCol="0">
            <a:spAutoFit/>
          </a:bodyPr>
          <a:lstStyle/>
          <a:p>
            <a:pPr marL="484505" marR="5080" algn="just">
              <a:lnSpc>
                <a:spcPct val="100099"/>
              </a:lnSpc>
              <a:spcBef>
                <a:spcPts val="100"/>
              </a:spcBef>
              <a:tabLst>
                <a:tab pos="828040" algn="l"/>
              </a:tabLst>
            </a:pPr>
            <a:r>
              <a:rPr lang="en-US" sz="2000" spc="-10" dirty="0">
                <a:solidFill>
                  <a:srgbClr val="E6DFEB"/>
                </a:solidFill>
                <a:latin typeface="Times New Roman" panose="02020603050405020304" pitchFamily="18" charset="0"/>
                <a:cs typeface="Times New Roman" panose="02020603050405020304" pitchFamily="18" charset="0"/>
              </a:rPr>
              <a:t>1.Fake news is false information that is deliberately spread to deceive people. It's like telling a made-up story and pretending it's true. </a:t>
            </a:r>
          </a:p>
          <a:p>
            <a:pPr marL="484505" marR="5080" algn="just">
              <a:lnSpc>
                <a:spcPct val="100099"/>
              </a:lnSpc>
              <a:spcBef>
                <a:spcPts val="100"/>
              </a:spcBef>
              <a:tabLst>
                <a:tab pos="828040" algn="l"/>
              </a:tabLst>
            </a:pPr>
            <a:r>
              <a:rPr lang="en-US" sz="2000" spc="-10" dirty="0">
                <a:solidFill>
                  <a:srgbClr val="E6DFEB"/>
                </a:solidFill>
                <a:latin typeface="Times New Roman" panose="02020603050405020304" pitchFamily="18" charset="0"/>
                <a:cs typeface="Times New Roman" panose="02020603050405020304" pitchFamily="18" charset="0"/>
              </a:rPr>
              <a:t>2.Nowadays, fake news is a big problem, especially on the internet and social media. It can be about anything – politics, health, celebrities, and more. </a:t>
            </a:r>
          </a:p>
          <a:p>
            <a:pPr marL="484505" marR="5080" algn="just">
              <a:lnSpc>
                <a:spcPct val="100099"/>
              </a:lnSpc>
              <a:spcBef>
                <a:spcPts val="100"/>
              </a:spcBef>
              <a:tabLst>
                <a:tab pos="828040" algn="l"/>
              </a:tabLst>
            </a:pPr>
            <a:r>
              <a:rPr lang="en-US" sz="2000" spc="-10" dirty="0">
                <a:solidFill>
                  <a:srgbClr val="E6DFEB"/>
                </a:solidFill>
                <a:latin typeface="Times New Roman" panose="02020603050405020304" pitchFamily="18" charset="0"/>
                <a:cs typeface="Times New Roman" panose="02020603050405020304" pitchFamily="18" charset="0"/>
              </a:rPr>
              <a:t>3.The tricky thing about fake news is that it often looks real, with convincing headlines and pictures. People might believe it without checking if it's true. </a:t>
            </a:r>
          </a:p>
          <a:p>
            <a:pPr marL="484505" marR="5080" algn="just">
              <a:lnSpc>
                <a:spcPct val="100099"/>
              </a:lnSpc>
              <a:spcBef>
                <a:spcPts val="100"/>
              </a:spcBef>
              <a:tabLst>
                <a:tab pos="828040" algn="l"/>
              </a:tabLst>
            </a:pPr>
            <a:r>
              <a:rPr lang="en-US" sz="2000" spc="-10" dirty="0">
                <a:solidFill>
                  <a:srgbClr val="E6DFEB"/>
                </a:solidFill>
                <a:latin typeface="Times New Roman" panose="02020603050405020304" pitchFamily="18" charset="0"/>
                <a:cs typeface="Times New Roman" panose="02020603050405020304" pitchFamily="18" charset="0"/>
              </a:rPr>
              <a:t>4.This can cause a lot of confusion and harm because people might make decisions based on false information. Imagine if you believed a fake news story about a cure for a disease, and it turned out to be wrong! </a:t>
            </a:r>
          </a:p>
          <a:p>
            <a:pPr marL="484505" marR="5080" algn="just">
              <a:lnSpc>
                <a:spcPct val="100099"/>
              </a:lnSpc>
              <a:spcBef>
                <a:spcPts val="100"/>
              </a:spcBef>
              <a:tabLst>
                <a:tab pos="828040" algn="l"/>
              </a:tabLst>
            </a:pPr>
            <a:r>
              <a:rPr lang="en-US" sz="2000" spc="-10" dirty="0">
                <a:solidFill>
                  <a:srgbClr val="E6DFEB"/>
                </a:solidFill>
                <a:latin typeface="Times New Roman" panose="02020603050405020304" pitchFamily="18" charset="0"/>
                <a:cs typeface="Times New Roman" panose="02020603050405020304" pitchFamily="18" charset="0"/>
              </a:rPr>
              <a:t>5.That's why it's important to learn how to spot fake news and stop it from spreading. By understanding what fake news is and how it works, we can become smarter and more cautious consumers of information.</a:t>
            </a:r>
          </a:p>
          <a:p>
            <a:pPr marL="484505" marR="5080">
              <a:lnSpc>
                <a:spcPct val="100099"/>
              </a:lnSpc>
              <a:spcBef>
                <a:spcPts val="100"/>
              </a:spcBef>
              <a:tabLst>
                <a:tab pos="828040" algn="l"/>
              </a:tabLst>
            </a:pPr>
            <a:endParaRPr lang="en-US" sz="2000" spc="-10" dirty="0">
              <a:solidFill>
                <a:srgbClr val="E6DFEB"/>
              </a:solidFill>
              <a:latin typeface="+mj-lt"/>
              <a:cs typeface="Microsoft Sans Serif"/>
            </a:endParaRPr>
          </a:p>
          <a:p>
            <a:pPr marL="484505" marR="5080">
              <a:lnSpc>
                <a:spcPct val="100099"/>
              </a:lnSpc>
              <a:spcBef>
                <a:spcPts val="100"/>
              </a:spcBef>
              <a:tabLst>
                <a:tab pos="828040" algn="l"/>
              </a:tabLst>
            </a:pPr>
            <a:endParaRPr lang="en-US" sz="2000" spc="-10" dirty="0">
              <a:solidFill>
                <a:srgbClr val="E6DFEB"/>
              </a:solidFill>
              <a:latin typeface="+mj-lt"/>
              <a:cs typeface="Microsoft Sans Serif"/>
            </a:endParaRPr>
          </a:p>
          <a:p>
            <a:pPr marL="484505" marR="5080">
              <a:lnSpc>
                <a:spcPct val="100099"/>
              </a:lnSpc>
              <a:spcBef>
                <a:spcPts val="100"/>
              </a:spcBef>
              <a:tabLst>
                <a:tab pos="828040" algn="l"/>
              </a:tabLst>
            </a:pPr>
            <a:endParaRPr lang="en-US" spc="-10" dirty="0">
              <a:solidFill>
                <a:srgbClr val="E6DFEB"/>
              </a:solidFill>
              <a:latin typeface="+mj-lt"/>
              <a:cs typeface="Microsoft Sans Serif"/>
            </a:endParaRPr>
          </a:p>
          <a:p>
            <a:pPr marL="484505" marR="5080">
              <a:lnSpc>
                <a:spcPct val="100099"/>
              </a:lnSpc>
              <a:spcBef>
                <a:spcPts val="100"/>
              </a:spcBef>
              <a:tabLst>
                <a:tab pos="828040" algn="l"/>
              </a:tabLst>
            </a:pPr>
            <a:endParaRPr spc="-10" dirty="0">
              <a:solidFill>
                <a:srgbClr val="E6DFEB"/>
              </a:solidFill>
              <a:latin typeface="+mj-lt"/>
              <a:cs typeface="Microsoft Sans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2924" y="552450"/>
            <a:ext cx="4267200" cy="1181100"/>
          </a:xfrm>
          <a:prstGeom prst="rect">
            <a:avLst/>
          </a:prstGeom>
        </p:spPr>
      </p:pic>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dirty="0"/>
              <a:t>Existing</a:t>
            </a:r>
            <a:r>
              <a:rPr spc="10" dirty="0"/>
              <a:t> </a:t>
            </a:r>
            <a:r>
              <a:rPr spc="-10" dirty="0"/>
              <a:t>system:</a:t>
            </a:r>
          </a:p>
        </p:txBody>
      </p:sp>
      <p:pic>
        <p:nvPicPr>
          <p:cNvPr id="4" name="object 4"/>
          <p:cNvPicPr/>
          <p:nvPr/>
        </p:nvPicPr>
        <p:blipFill>
          <a:blip r:embed="rId3" cstate="print"/>
          <a:stretch>
            <a:fillRect/>
          </a:stretch>
        </p:blipFill>
        <p:spPr>
          <a:xfrm>
            <a:off x="733425" y="3038475"/>
            <a:ext cx="10677525" cy="2076450"/>
          </a:xfrm>
          <a:prstGeom prst="rect">
            <a:avLst/>
          </a:prstGeom>
        </p:spPr>
      </p:pic>
      <p:sp>
        <p:nvSpPr>
          <p:cNvPr id="5" name="object 5"/>
          <p:cNvSpPr txBox="1"/>
          <p:nvPr/>
        </p:nvSpPr>
        <p:spPr>
          <a:xfrm>
            <a:off x="623253" y="2514600"/>
            <a:ext cx="10419079" cy="3114955"/>
          </a:xfrm>
          <a:prstGeom prst="rect">
            <a:avLst/>
          </a:prstGeom>
        </p:spPr>
        <p:txBody>
          <a:bodyPr vert="horz" wrap="square" lIns="0" tIns="138430" rIns="0" bIns="0" rtlCol="0">
            <a:spAutoFit/>
          </a:bodyPr>
          <a:lstStyle/>
          <a:p>
            <a:pPr marL="297815" indent="-285115" algn="just">
              <a:lnSpc>
                <a:spcPct val="100000"/>
              </a:lnSpc>
              <a:spcBef>
                <a:spcPts val="994"/>
              </a:spcBef>
              <a:buFont typeface="Arial MT"/>
              <a:buChar char="•"/>
              <a:tabLst>
                <a:tab pos="297815" algn="l"/>
              </a:tabLst>
            </a:pPr>
            <a:r>
              <a:rPr lang="en-IN" sz="2000" dirty="0">
                <a:solidFill>
                  <a:srgbClr val="FFFFFF"/>
                </a:solidFill>
                <a:latin typeface="Times New Roman" panose="02020603050405020304" pitchFamily="18" charset="0"/>
                <a:cs typeface="Times New Roman" panose="02020603050405020304" pitchFamily="18" charset="0"/>
              </a:rPr>
              <a:t>Content Based Approach: Research and analysis of writing style, writer sentiments and pattern ,manually finding fake news</a:t>
            </a:r>
            <a:r>
              <a:rPr sz="2000" spc="-20" dirty="0">
                <a:solidFill>
                  <a:srgbClr val="FFFFFF"/>
                </a:solidFill>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a:p>
            <a:pPr marL="297815" indent="-285115" algn="just">
              <a:lnSpc>
                <a:spcPct val="100000"/>
              </a:lnSpc>
              <a:spcBef>
                <a:spcPts val="994"/>
              </a:spcBef>
              <a:buFont typeface="Arial MT"/>
              <a:buChar char="•"/>
              <a:tabLst>
                <a:tab pos="297815" algn="l"/>
              </a:tabLst>
            </a:pPr>
            <a:r>
              <a:rPr lang="en-IN" sz="2000" spc="-10" dirty="0">
                <a:solidFill>
                  <a:srgbClr val="FFFFFF"/>
                </a:solidFill>
                <a:latin typeface="Times New Roman" panose="02020603050405020304" pitchFamily="18" charset="0"/>
                <a:cs typeface="Times New Roman" panose="02020603050405020304" pitchFamily="18" charset="0"/>
              </a:rPr>
              <a:t>Fact Checking : For a large news articles ,check each and every paragraph and fact .</a:t>
            </a:r>
          </a:p>
          <a:p>
            <a:pPr marL="297815" indent="-285115" algn="just">
              <a:lnSpc>
                <a:spcPct val="100000"/>
              </a:lnSpc>
              <a:spcBef>
                <a:spcPts val="994"/>
              </a:spcBef>
              <a:buFont typeface="Arial MT"/>
              <a:buChar char="•"/>
              <a:tabLst>
                <a:tab pos="297815" algn="l"/>
              </a:tabLst>
            </a:pPr>
            <a:r>
              <a:rPr sz="2000" spc="-10" dirty="0">
                <a:solidFill>
                  <a:srgbClr val="FFFFFF"/>
                </a:solidFill>
                <a:latin typeface="Times New Roman" panose="02020603050405020304" pitchFamily="18" charset="0"/>
                <a:cs typeface="Times New Roman" panose="02020603050405020304" pitchFamily="18" charset="0"/>
              </a:rPr>
              <a:t>Average</a:t>
            </a:r>
            <a:r>
              <a:rPr sz="2000" spc="-160" dirty="0">
                <a:solidFill>
                  <a:srgbClr val="FFFFFF"/>
                </a:solidFill>
                <a:latin typeface="Times New Roman" panose="02020603050405020304" pitchFamily="18" charset="0"/>
                <a:cs typeface="Times New Roman" panose="02020603050405020304" pitchFamily="18" charset="0"/>
              </a:rPr>
              <a:t> </a:t>
            </a:r>
            <a:r>
              <a:rPr sz="2000" dirty="0">
                <a:solidFill>
                  <a:srgbClr val="FFFFFF"/>
                </a:solidFill>
                <a:latin typeface="Times New Roman" panose="02020603050405020304" pitchFamily="18" charset="0"/>
                <a:cs typeface="Times New Roman" panose="02020603050405020304" pitchFamily="18" charset="0"/>
              </a:rPr>
              <a:t>users</a:t>
            </a:r>
            <a:r>
              <a:rPr sz="2000" spc="1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might</a:t>
            </a:r>
            <a:r>
              <a:rPr lang="en-US" sz="2000" spc="4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have</a:t>
            </a:r>
            <a:r>
              <a:rPr lang="en-US" sz="2000" spc="10" dirty="0">
                <a:solidFill>
                  <a:srgbClr val="FFFFFF"/>
                </a:solidFill>
                <a:latin typeface="Times New Roman" panose="02020603050405020304" pitchFamily="18" charset="0"/>
                <a:cs typeface="Times New Roman" panose="02020603050405020304" pitchFamily="18" charset="0"/>
              </a:rPr>
              <a:t> </a:t>
            </a:r>
            <a:r>
              <a:rPr lang="en-US" sz="2000" spc="-10" dirty="0">
                <a:solidFill>
                  <a:srgbClr val="FFFFFF"/>
                </a:solidFill>
                <a:latin typeface="Times New Roman" panose="02020603050405020304" pitchFamily="18" charset="0"/>
                <a:cs typeface="Times New Roman" panose="02020603050405020304" pitchFamily="18" charset="0"/>
              </a:rPr>
              <a:t>difficulties</a:t>
            </a:r>
            <a:r>
              <a:rPr lang="en-US" sz="2000" spc="-5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in</a:t>
            </a:r>
            <a:r>
              <a:rPr lang="en-US" sz="2000" spc="10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properly</a:t>
            </a:r>
            <a:r>
              <a:rPr lang="en-US" sz="2000" spc="-204" dirty="0">
                <a:solidFill>
                  <a:srgbClr val="FFFFFF"/>
                </a:solidFill>
                <a:latin typeface="Times New Roman" panose="02020603050405020304" pitchFamily="18" charset="0"/>
                <a:cs typeface="Times New Roman" panose="02020603050405020304" pitchFamily="18" charset="0"/>
              </a:rPr>
              <a:t> differentiating  news   articles.</a:t>
            </a:r>
            <a:endParaRPr lang="en-US" sz="2000" spc="-10" dirty="0">
              <a:solidFill>
                <a:srgbClr val="FFFFFF"/>
              </a:solidFill>
              <a:latin typeface="Times New Roman" panose="02020603050405020304" pitchFamily="18" charset="0"/>
              <a:cs typeface="Times New Roman" panose="02020603050405020304" pitchFamily="18" charset="0"/>
            </a:endParaRPr>
          </a:p>
          <a:p>
            <a:pPr marL="297815" indent="-285115" algn="just">
              <a:lnSpc>
                <a:spcPct val="100000"/>
              </a:lnSpc>
              <a:spcBef>
                <a:spcPts val="994"/>
              </a:spcBef>
              <a:buFont typeface="Arial MT"/>
              <a:buChar char="•"/>
              <a:tabLst>
                <a:tab pos="297815" algn="l"/>
              </a:tabLst>
            </a:pPr>
            <a:r>
              <a:rPr lang="en-US" sz="2000" spc="-10" dirty="0">
                <a:solidFill>
                  <a:srgbClr val="FFFFFF"/>
                </a:solidFill>
                <a:latin typeface="Times New Roman" panose="02020603050405020304" pitchFamily="18" charset="0"/>
                <a:cs typeface="Times New Roman" panose="02020603050405020304" pitchFamily="18" charset="0"/>
              </a:rPr>
              <a:t>Social context Based Approach: To evaluate news </a:t>
            </a:r>
            <a:r>
              <a:rPr lang="en-US" sz="2000" spc="-10" dirty="0" err="1">
                <a:solidFill>
                  <a:srgbClr val="FFFFFF"/>
                </a:solidFill>
                <a:latin typeface="Times New Roman" panose="02020603050405020304" pitchFamily="18" charset="0"/>
                <a:cs typeface="Times New Roman" panose="02020603050405020304" pitchFamily="18" charset="0"/>
              </a:rPr>
              <a:t>authencity</a:t>
            </a:r>
            <a:r>
              <a:rPr lang="en-US" sz="2000" spc="-10" dirty="0">
                <a:solidFill>
                  <a:srgbClr val="FFFFFF"/>
                </a:solidFill>
                <a:latin typeface="Times New Roman" panose="02020603050405020304" pitchFamily="18" charset="0"/>
                <a:cs typeface="Times New Roman" panose="02020603050405020304" pitchFamily="18" charset="0"/>
              </a:rPr>
              <a:t> on social media, we have to find social cues like interaction between users, source credibility and pattern sharing. </a:t>
            </a:r>
          </a:p>
          <a:p>
            <a:pPr marL="297815" indent="-285115" algn="just">
              <a:lnSpc>
                <a:spcPct val="100000"/>
              </a:lnSpc>
              <a:spcBef>
                <a:spcPts val="994"/>
              </a:spcBef>
              <a:buFont typeface="Arial MT"/>
              <a:buChar char="•"/>
              <a:tabLst>
                <a:tab pos="297815" algn="l"/>
              </a:tabLst>
            </a:pPr>
            <a:r>
              <a:rPr lang="en-IN" sz="2000" spc="-10" dirty="0">
                <a:solidFill>
                  <a:srgbClr val="FFFFFF"/>
                </a:solidFill>
                <a:latin typeface="Times New Roman" panose="02020603050405020304" pitchFamily="18" charset="0"/>
                <a:cs typeface="Times New Roman" panose="02020603050405020304" pitchFamily="18" charset="0"/>
              </a:rPr>
              <a:t>Other model: Model used mostly 2-3 algorithms and trained less number of dataset, so its accuracy is low.</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2924" y="552450"/>
            <a:ext cx="8220075" cy="1181100"/>
          </a:xfrm>
          <a:prstGeom prst="rect">
            <a:avLst/>
          </a:prstGeom>
        </p:spPr>
      </p:pic>
      <p:sp>
        <p:nvSpPr>
          <p:cNvPr id="3" name="object 3"/>
          <p:cNvSpPr txBox="1">
            <a:spLocks noGrp="1"/>
          </p:cNvSpPr>
          <p:nvPr>
            <p:ph type="title"/>
          </p:nvPr>
        </p:nvSpPr>
        <p:spPr>
          <a:xfrm>
            <a:off x="886460" y="724280"/>
            <a:ext cx="10419079" cy="624530"/>
          </a:xfrm>
          <a:prstGeom prst="rect">
            <a:avLst/>
          </a:prstGeom>
        </p:spPr>
        <p:txBody>
          <a:bodyPr vert="horz" wrap="square" lIns="0" tIns="16510" rIns="0" bIns="0" rtlCol="0">
            <a:spAutoFit/>
          </a:bodyPr>
          <a:lstStyle/>
          <a:p>
            <a:pPr marL="12700">
              <a:lnSpc>
                <a:spcPct val="100000"/>
              </a:lnSpc>
              <a:spcBef>
                <a:spcPts val="130"/>
              </a:spcBef>
            </a:pPr>
            <a:r>
              <a:rPr dirty="0"/>
              <a:t>Disadvantage</a:t>
            </a:r>
            <a:r>
              <a:rPr lang="en-IN" dirty="0"/>
              <a:t>s</a:t>
            </a:r>
            <a:r>
              <a:rPr spc="120" dirty="0"/>
              <a:t> </a:t>
            </a:r>
            <a:r>
              <a:rPr dirty="0"/>
              <a:t>of existing</a:t>
            </a:r>
            <a:r>
              <a:rPr spc="-5" dirty="0"/>
              <a:t> </a:t>
            </a:r>
            <a:r>
              <a:rPr spc="-10" dirty="0"/>
              <a:t>system</a:t>
            </a:r>
          </a:p>
        </p:txBody>
      </p:sp>
      <p:sp>
        <p:nvSpPr>
          <p:cNvPr id="4" name="object 4"/>
          <p:cNvSpPr txBox="1"/>
          <p:nvPr/>
        </p:nvSpPr>
        <p:spPr>
          <a:xfrm>
            <a:off x="895032" y="1905380"/>
            <a:ext cx="9544368" cy="5092291"/>
          </a:xfrm>
          <a:prstGeom prst="rect">
            <a:avLst/>
          </a:prstGeom>
        </p:spPr>
        <p:txBody>
          <a:bodyPr vert="horz" wrap="square" lIns="0" tIns="138430" rIns="0" bIns="0" rtlCol="0">
            <a:spAutoFit/>
          </a:bodyPr>
          <a:lstStyle/>
          <a:p>
            <a:pPr>
              <a:lnSpc>
                <a:spcPct val="107000"/>
              </a:lnSpc>
              <a:spcAft>
                <a:spcPts val="800"/>
              </a:spcAft>
            </a:pPr>
            <a:endParaRPr lang="en-IN" spc="-10" dirty="0">
              <a:solidFill>
                <a:srgbClr val="FFFFFF"/>
              </a:solidFill>
              <a:effectLst/>
              <a:latin typeface="Microsoft JhengHei UI Light" panose="020B0304030504040204" pitchFamily="34" charset="-120"/>
              <a:ea typeface="Microsoft JhengHei UI Light" panose="020B0304030504040204" pitchFamily="34" charset="-120"/>
              <a:cs typeface="Times New Roman" panose="02020603050405020304" pitchFamily="18" charset="0"/>
            </a:endParaRPr>
          </a:p>
          <a:p>
            <a:pPr algn="just">
              <a:lnSpc>
                <a:spcPct val="107000"/>
              </a:lnSpc>
              <a:spcAft>
                <a:spcPts val="800"/>
              </a:spcAft>
            </a:pPr>
            <a:r>
              <a:rPr lang="en-IN" spc="-10" dirty="0">
                <a:solidFill>
                  <a:srgbClr val="FFFFFF"/>
                </a:solidFill>
                <a:effectLst/>
                <a:latin typeface="Microsoft JhengHei UI Light" panose="020B0304030504040204" pitchFamily="34" charset="-120"/>
                <a:ea typeface="Microsoft JhengHei UI Light" panose="020B0304030504040204" pitchFamily="34" charset="-120"/>
                <a:cs typeface="Times New Roman" panose="02020603050405020304" pitchFamily="18" charset="0"/>
              </a:rPr>
              <a:t>1</a:t>
            </a:r>
            <a:r>
              <a:rPr lang="en-IN" sz="2000" spc="-10" dirty="0">
                <a:solidFill>
                  <a:srgbClr val="FFFFFF"/>
                </a:solidFill>
                <a:effectLst/>
                <a:latin typeface="Times New Roman" panose="02020603050405020304" pitchFamily="18" charset="0"/>
                <a:ea typeface="Microsoft JhengHei UI Light" panose="020B0304030504040204" pitchFamily="34" charset="-120"/>
                <a:cs typeface="Times New Roman" panose="02020603050405020304" pitchFamily="18" charset="0"/>
              </a:rPr>
              <a:t>.</a:t>
            </a:r>
            <a:r>
              <a:rPr lang="en-IN" sz="2000" dirty="0">
                <a:solidFill>
                  <a:schemeClr val="bg1"/>
                </a:solidFill>
                <a:effectLst/>
                <a:latin typeface="Times New Roman" panose="02020603050405020304" pitchFamily="18" charset="0"/>
                <a:ea typeface="Microsoft JhengHei UI Light" panose="020B0304030504040204" pitchFamily="34" charset="-120"/>
                <a:cs typeface="Times New Roman" panose="02020603050405020304" pitchFamily="18" charset="0"/>
              </a:rPr>
              <a:t>To distinguish between Fake and True news by viewing manually is very difficult task and have more chances of error. Very less , labelled data for training has been used ,so it will hinder to find out fake news.</a:t>
            </a:r>
          </a:p>
          <a:p>
            <a:pPr algn="just">
              <a:lnSpc>
                <a:spcPct val="107000"/>
              </a:lnSpc>
              <a:spcAft>
                <a:spcPts val="800"/>
              </a:spcAft>
            </a:pPr>
            <a:r>
              <a:rPr lang="en-IN" sz="2000" dirty="0">
                <a:solidFill>
                  <a:schemeClr val="bg1"/>
                </a:solidFill>
                <a:effectLst/>
                <a:latin typeface="Times New Roman" panose="02020603050405020304" pitchFamily="18" charset="0"/>
                <a:ea typeface="Microsoft JhengHei UI Light" panose="020B0304030504040204" pitchFamily="34" charset="-120"/>
                <a:cs typeface="Times New Roman" panose="02020603050405020304" pitchFamily="18" charset="0"/>
              </a:rPr>
              <a:t>2.Environment: Dynamic social context comes to change fastly , so it is very difficult to maintain model accuracy.</a:t>
            </a:r>
          </a:p>
          <a:p>
            <a:pPr algn="just">
              <a:lnSpc>
                <a:spcPct val="107000"/>
              </a:lnSpc>
              <a:spcAft>
                <a:spcPts val="800"/>
              </a:spcAft>
            </a:pPr>
            <a:r>
              <a:rPr lang="en-IN" sz="2000" dirty="0">
                <a:solidFill>
                  <a:schemeClr val="bg1"/>
                </a:solidFill>
                <a:effectLst/>
                <a:latin typeface="Times New Roman" panose="02020603050405020304" pitchFamily="18" charset="0"/>
                <a:ea typeface="Microsoft JhengHei UI Light" panose="020B0304030504040204" pitchFamily="34" charset="-120"/>
                <a:cs typeface="Times New Roman" panose="02020603050405020304" pitchFamily="18" charset="0"/>
              </a:rPr>
              <a:t>3.Model Normalization: Model should be work in all languages and various domain. The people may manipulate feature of news to deceive our model. </a:t>
            </a:r>
          </a:p>
          <a:p>
            <a:pPr algn="just">
              <a:lnSpc>
                <a:spcPct val="107000"/>
              </a:lnSpc>
              <a:spcAft>
                <a:spcPts val="800"/>
              </a:spcAft>
            </a:pPr>
            <a:r>
              <a:rPr lang="en-IN" sz="2000" dirty="0">
                <a:solidFill>
                  <a:schemeClr val="bg1"/>
                </a:solidFill>
                <a:effectLst/>
                <a:latin typeface="Times New Roman" panose="02020603050405020304" pitchFamily="18" charset="0"/>
                <a:ea typeface="Microsoft JhengHei UI Light" panose="020B0304030504040204" pitchFamily="34" charset="-120"/>
                <a:cs typeface="Times New Roman" panose="02020603050405020304" pitchFamily="18" charset="0"/>
              </a:rPr>
              <a:t> 4. Deep resourcing:  We need to check fact of news manually  using expert and skilled person. In a big news , we can not check each and every paragraph manually.</a:t>
            </a:r>
          </a:p>
          <a:p>
            <a:pPr algn="just">
              <a:lnSpc>
                <a:spcPct val="107000"/>
              </a:lnSpc>
              <a:spcAft>
                <a:spcPts val="800"/>
              </a:spcAft>
            </a:pPr>
            <a:r>
              <a:rPr lang="en-IN" sz="2000" dirty="0">
                <a:solidFill>
                  <a:schemeClr val="bg1"/>
                </a:solidFill>
                <a:latin typeface="Times New Roman" panose="02020603050405020304" pitchFamily="18" charset="0"/>
                <a:ea typeface="Microsoft JhengHei UI Light" panose="020B0304030504040204" pitchFamily="34" charset="-120"/>
                <a:cs typeface="Times New Roman" panose="02020603050405020304" pitchFamily="18" charset="0"/>
              </a:rPr>
              <a:t>5.</a:t>
            </a:r>
            <a:r>
              <a:rPr lang="en-IN" sz="2000" dirty="0">
                <a:solidFill>
                  <a:schemeClr val="bg1"/>
                </a:solidFill>
                <a:effectLst/>
                <a:latin typeface="Times New Roman" panose="02020603050405020304" pitchFamily="18" charset="0"/>
                <a:ea typeface="Microsoft JhengHei UI Light" panose="020B0304030504040204" pitchFamily="34" charset="-120"/>
                <a:cs typeface="Times New Roman" panose="02020603050405020304" pitchFamily="18" charset="0"/>
              </a:rPr>
              <a:t>Content gathered from different sources can be very difficult for our model to distinguish between news ,so we need to keep balance between precision and recall</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97815" indent="-285115" algn="just">
              <a:lnSpc>
                <a:spcPct val="100000"/>
              </a:lnSpc>
              <a:spcBef>
                <a:spcPts val="1090"/>
              </a:spcBef>
              <a:buFont typeface="Arial MT"/>
              <a:buChar char="•"/>
              <a:tabLst>
                <a:tab pos="297815" algn="l"/>
              </a:tabLst>
            </a:pPr>
            <a:endParaRPr sz="1800" dirty="0">
              <a:latin typeface="+mj-lt"/>
              <a:cs typeface="Microsoft YaHei UI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2924" y="552450"/>
            <a:ext cx="5372100" cy="1181100"/>
          </a:xfrm>
          <a:prstGeom prst="rect">
            <a:avLst/>
          </a:prstGeom>
        </p:spPr>
      </p:pic>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dirty="0"/>
              <a:t>PROPOSED </a:t>
            </a:r>
            <a:r>
              <a:rPr spc="-10" dirty="0"/>
              <a:t>SYSTEM</a:t>
            </a:r>
          </a:p>
        </p:txBody>
      </p:sp>
      <p:sp>
        <p:nvSpPr>
          <p:cNvPr id="4" name="object 4"/>
          <p:cNvSpPr txBox="1"/>
          <p:nvPr/>
        </p:nvSpPr>
        <p:spPr>
          <a:xfrm>
            <a:off x="895032" y="2655506"/>
            <a:ext cx="10230168" cy="3249544"/>
          </a:xfrm>
          <a:prstGeom prst="rect">
            <a:avLst/>
          </a:prstGeom>
        </p:spPr>
        <p:txBody>
          <a:bodyPr vert="horz" wrap="square" lIns="0" tIns="10795" rIns="0" bIns="0" rtlCol="0">
            <a:spAutoFit/>
          </a:bodyPr>
          <a:lstStyle/>
          <a:p>
            <a:pPr marL="355600" marR="419100" indent="-343535" algn="just">
              <a:lnSpc>
                <a:spcPct val="100800"/>
              </a:lnSpc>
              <a:spcBef>
                <a:spcPts val="975"/>
              </a:spcBef>
              <a:buFont typeface="Arial MT"/>
              <a:buChar char="•"/>
              <a:tabLst>
                <a:tab pos="355600" algn="l"/>
              </a:tabLst>
            </a:pPr>
            <a:r>
              <a:rPr lang="en-IN" sz="2000" dirty="0">
                <a:solidFill>
                  <a:srgbClr val="FFFFFF"/>
                </a:solidFill>
                <a:latin typeface="Times New Roman" panose="02020603050405020304" pitchFamily="18" charset="0"/>
                <a:cs typeface="Times New Roman" panose="02020603050405020304" pitchFamily="18" charset="0"/>
              </a:rPr>
              <a:t>1.Data collection</a:t>
            </a:r>
          </a:p>
          <a:p>
            <a:pPr marL="355600" marR="419100" indent="-343535" algn="just">
              <a:lnSpc>
                <a:spcPct val="100800"/>
              </a:lnSpc>
              <a:spcBef>
                <a:spcPts val="975"/>
              </a:spcBef>
              <a:buFont typeface="Arial MT"/>
              <a:buChar char="•"/>
              <a:tabLst>
                <a:tab pos="355600" algn="l"/>
              </a:tabLst>
            </a:pPr>
            <a:r>
              <a:rPr lang="en-IN" sz="2000" dirty="0">
                <a:solidFill>
                  <a:srgbClr val="FFFFFF"/>
                </a:solidFill>
                <a:latin typeface="Times New Roman" panose="02020603050405020304" pitchFamily="18" charset="0"/>
                <a:cs typeface="Times New Roman" panose="02020603050405020304" pitchFamily="18" charset="0"/>
              </a:rPr>
              <a:t>2.Removal of special characters.</a:t>
            </a:r>
          </a:p>
          <a:p>
            <a:pPr marL="355600" marR="419100" indent="-343535" algn="just">
              <a:lnSpc>
                <a:spcPct val="100800"/>
              </a:lnSpc>
              <a:spcBef>
                <a:spcPts val="975"/>
              </a:spcBef>
              <a:buFont typeface="Arial MT"/>
              <a:buChar char="•"/>
              <a:tabLst>
                <a:tab pos="355600" algn="l"/>
              </a:tabLst>
            </a:pPr>
            <a:r>
              <a:rPr lang="en-IN" sz="2000" dirty="0">
                <a:solidFill>
                  <a:srgbClr val="FFFFFF"/>
                </a:solidFill>
                <a:latin typeface="Times New Roman" panose="02020603050405020304" pitchFamily="18" charset="0"/>
                <a:cs typeface="Times New Roman" panose="02020603050405020304" pitchFamily="18" charset="0"/>
              </a:rPr>
              <a:t>3.Remove important features from text</a:t>
            </a:r>
          </a:p>
          <a:p>
            <a:pPr marL="355600" marR="419100" indent="-343535" algn="just">
              <a:lnSpc>
                <a:spcPct val="100800"/>
              </a:lnSpc>
              <a:spcBef>
                <a:spcPts val="975"/>
              </a:spcBef>
              <a:buFont typeface="Arial MT"/>
              <a:buChar char="•"/>
              <a:tabLst>
                <a:tab pos="355600" algn="l"/>
              </a:tabLst>
            </a:pPr>
            <a:r>
              <a:rPr lang="en-IN" sz="2000" dirty="0">
                <a:solidFill>
                  <a:srgbClr val="FFFFFF"/>
                </a:solidFill>
                <a:latin typeface="Times New Roman" panose="02020603050405020304" pitchFamily="18" charset="0"/>
                <a:cs typeface="Times New Roman" panose="02020603050405020304" pitchFamily="18" charset="0"/>
              </a:rPr>
              <a:t>4.Divide 75% data for training and 25% for testing</a:t>
            </a:r>
          </a:p>
          <a:p>
            <a:pPr marL="355600" marR="419100" indent="-343535" algn="just">
              <a:lnSpc>
                <a:spcPct val="100800"/>
              </a:lnSpc>
              <a:spcBef>
                <a:spcPts val="975"/>
              </a:spcBef>
              <a:buFont typeface="Arial MT"/>
              <a:buChar char="•"/>
              <a:tabLst>
                <a:tab pos="355600" algn="l"/>
              </a:tabLst>
            </a:pPr>
            <a:r>
              <a:rPr lang="en-IN" sz="2000" dirty="0">
                <a:solidFill>
                  <a:srgbClr val="FFFFFF"/>
                </a:solidFill>
                <a:latin typeface="Times New Roman" panose="02020603050405020304" pitchFamily="18" charset="0"/>
                <a:cs typeface="Times New Roman" panose="02020603050405020304" pitchFamily="18" charset="0"/>
              </a:rPr>
              <a:t>5.Select the model and analyse their precising ,recall, accuracy and f1 score etc.</a:t>
            </a:r>
          </a:p>
          <a:p>
            <a:pPr marL="355600" marR="419100" indent="-343535" algn="just">
              <a:lnSpc>
                <a:spcPct val="100800"/>
              </a:lnSpc>
              <a:spcBef>
                <a:spcPts val="975"/>
              </a:spcBef>
              <a:buFont typeface="Arial MT"/>
              <a:buChar char="•"/>
              <a:tabLst>
                <a:tab pos="355600" algn="l"/>
              </a:tabLst>
            </a:pPr>
            <a:r>
              <a:rPr lang="en-IN" sz="2000" dirty="0">
                <a:solidFill>
                  <a:srgbClr val="FFFFFF"/>
                </a:solidFill>
                <a:latin typeface="Times New Roman" panose="02020603050405020304" pitchFamily="18" charset="0"/>
                <a:cs typeface="Times New Roman" panose="02020603050405020304" pitchFamily="18" charset="0"/>
              </a:rPr>
              <a:t>6.Use pooling method to improve the performance of models</a:t>
            </a:r>
          </a:p>
          <a:p>
            <a:pPr marL="355600" marR="419100" indent="-343535" algn="just">
              <a:lnSpc>
                <a:spcPct val="100800"/>
              </a:lnSpc>
              <a:spcBef>
                <a:spcPts val="975"/>
              </a:spcBef>
              <a:buFont typeface="Arial MT"/>
              <a:buChar char="•"/>
              <a:tabLst>
                <a:tab pos="355600" algn="l"/>
              </a:tabLst>
            </a:pPr>
            <a:r>
              <a:rPr lang="en-IN" sz="2000" dirty="0">
                <a:solidFill>
                  <a:srgbClr val="FFFFFF"/>
                </a:solidFill>
                <a:latin typeface="Times New Roman" panose="02020603050405020304" pitchFamily="18" charset="0"/>
                <a:cs typeface="Times New Roman" panose="02020603050405020304" pitchFamily="18" charset="0"/>
              </a:rPr>
              <a:t>7.</a:t>
            </a:r>
            <a:r>
              <a:rPr lang="en-US" sz="2000" dirty="0">
                <a:latin typeface="Times New Roman" panose="02020603050405020304" pitchFamily="18" charset="0"/>
                <a:cs typeface="Times New Roman" panose="02020603050405020304" pitchFamily="18" charset="0"/>
              </a:rPr>
              <a:t> </a:t>
            </a:r>
            <a:r>
              <a:rPr lang="en-US" sz="2000" dirty="0">
                <a:solidFill>
                  <a:schemeClr val="bg2"/>
                </a:solidFill>
                <a:latin typeface="Times New Roman" panose="02020603050405020304" pitchFamily="18" charset="0"/>
                <a:cs typeface="Times New Roman" panose="02020603050405020304" pitchFamily="18" charset="0"/>
              </a:rPr>
              <a:t>Analyze the importance of each model to determine which features have the biggest impact on the forecast. </a:t>
            </a:r>
            <a:endParaRPr lang="en-IN" sz="2000" dirty="0">
              <a:solidFill>
                <a:schemeClr val="bg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5E7FB7-EF04-4312-99AF-1FFD918AE27E}"/>
              </a:ext>
            </a:extLst>
          </p:cNvPr>
          <p:cNvPicPr>
            <a:picLocks noChangeAspect="1"/>
          </p:cNvPicPr>
          <p:nvPr/>
        </p:nvPicPr>
        <p:blipFill rotWithShape="1">
          <a:blip r:embed="rId2">
            <a:extLst>
              <a:ext uri="{28A0092B-C50C-407E-A947-70E740481C1C}">
                <a14:useLocalDpi xmlns:a14="http://schemas.microsoft.com/office/drawing/2010/main" val="0"/>
              </a:ext>
            </a:extLst>
          </a:blip>
          <a:srcRect l="4842" t="9169" r="7678" b="30816"/>
          <a:stretch/>
        </p:blipFill>
        <p:spPr>
          <a:xfrm>
            <a:off x="609600" y="1371600"/>
            <a:ext cx="10668000" cy="4114800"/>
          </a:xfrm>
          <a:prstGeom prst="rect">
            <a:avLst/>
          </a:prstGeom>
        </p:spPr>
      </p:pic>
    </p:spTree>
    <p:extLst>
      <p:ext uri="{BB962C8B-B14F-4D97-AF65-F5344CB8AC3E}">
        <p14:creationId xmlns:p14="http://schemas.microsoft.com/office/powerpoint/2010/main" val="1241464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380</TotalTime>
  <Words>1272</Words>
  <Application>Microsoft Office PowerPoint</Application>
  <PresentationFormat>Widescreen</PresentationFormat>
  <Paragraphs>155</Paragraphs>
  <Slides>22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Microsoft JhengHei UI Light</vt:lpstr>
      <vt:lpstr>Microsoft YaHei UI Light</vt:lpstr>
      <vt:lpstr>Arial MT</vt:lpstr>
      <vt:lpstr>Calibri</vt:lpstr>
      <vt:lpstr>Courier New</vt:lpstr>
      <vt:lpstr>Microsoft Sans Serif</vt:lpstr>
      <vt:lpstr>Times New Roman</vt:lpstr>
      <vt:lpstr>Office Theme</vt:lpstr>
      <vt:lpstr>PROJECT REPORT</vt:lpstr>
      <vt:lpstr>PROJECT TITLE</vt:lpstr>
      <vt:lpstr>CONTENTS</vt:lpstr>
      <vt:lpstr>ABSTRACT</vt:lpstr>
      <vt:lpstr>INTRODUCTION:What is Fake News</vt:lpstr>
      <vt:lpstr>Existing system:</vt:lpstr>
      <vt:lpstr>Disadvantages of existing system</vt:lpstr>
      <vt:lpstr>PROPOSED SYSTEM</vt:lpstr>
      <vt:lpstr>PowerPoint Presentation</vt:lpstr>
      <vt:lpstr>REQUIRED HARDWARE AND SOFTWARE</vt:lpstr>
      <vt:lpstr>LIBRARIES USED</vt:lpstr>
      <vt:lpstr>PowerPoint Presentation</vt:lpstr>
      <vt:lpstr>ALGORITHM USED</vt:lpstr>
      <vt:lpstr>PowerPoint Presentation</vt:lpstr>
      <vt:lpstr>PowerPoint Presentation</vt:lpstr>
      <vt:lpstr>METHODS</vt:lpstr>
      <vt:lpstr>PowerPoint Presentation</vt:lpstr>
      <vt:lpstr>PowerPoint Presentation</vt:lpstr>
      <vt:lpstr>PowerPoint Presentation</vt:lpstr>
      <vt:lpstr>TEST CASES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REPORT</dc:title>
  <dc:creator>Satyendra Kumar Yadav</dc:creator>
  <cp:lastModifiedBy>Satyendra Kumar Yadav</cp:lastModifiedBy>
  <cp:revision>10</cp:revision>
  <dcterms:created xsi:type="dcterms:W3CDTF">2023-12-28T06:33:26Z</dcterms:created>
  <dcterms:modified xsi:type="dcterms:W3CDTF">2024-06-03T08:05:56Z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2023-12-27T00:00:00Z</vt:filetime>
  </property>
  <property fmtid="{D5CDD505-2E9C-101B-9397-08002B2CF9AE}" pid="3" name="LastSaved">
    <vt:filetime>2023-12-28T00:00:00Z</vt:filetime>
  </property>
</Properties>
</file>